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67" r:id="rId2"/>
    <p:sldId id="268" r:id="rId3"/>
    <p:sldId id="269" r:id="rId4"/>
    <p:sldId id="337" r:id="rId5"/>
    <p:sldId id="404" r:id="rId6"/>
    <p:sldId id="405" r:id="rId7"/>
    <p:sldId id="406" r:id="rId8"/>
    <p:sldId id="407" r:id="rId9"/>
    <p:sldId id="408" r:id="rId10"/>
    <p:sldId id="347" r:id="rId11"/>
    <p:sldId id="411" r:id="rId12"/>
    <p:sldId id="412" r:id="rId13"/>
    <p:sldId id="348" r:id="rId14"/>
    <p:sldId id="375" r:id="rId15"/>
    <p:sldId id="380" r:id="rId16"/>
    <p:sldId id="356" r:id="rId17"/>
    <p:sldId id="381" r:id="rId18"/>
    <p:sldId id="386" r:id="rId19"/>
    <p:sldId id="379" r:id="rId20"/>
    <p:sldId id="378" r:id="rId21"/>
    <p:sldId id="389" r:id="rId22"/>
    <p:sldId id="391" r:id="rId23"/>
    <p:sldId id="392" r:id="rId24"/>
    <p:sldId id="393" r:id="rId25"/>
    <p:sldId id="437" r:id="rId26"/>
    <p:sldId id="431" r:id="rId27"/>
    <p:sldId id="394" r:id="rId28"/>
    <p:sldId id="390" r:id="rId29"/>
    <p:sldId id="414" r:id="rId30"/>
    <p:sldId id="395" r:id="rId31"/>
    <p:sldId id="415" r:id="rId32"/>
    <p:sldId id="397" r:id="rId33"/>
    <p:sldId id="416" r:id="rId34"/>
    <p:sldId id="432" r:id="rId35"/>
    <p:sldId id="434" r:id="rId36"/>
    <p:sldId id="435" r:id="rId37"/>
    <p:sldId id="438" r:id="rId38"/>
    <p:sldId id="433" r:id="rId39"/>
    <p:sldId id="377" r:id="rId40"/>
    <p:sldId id="398" r:id="rId41"/>
    <p:sldId id="429" r:id="rId42"/>
    <p:sldId id="430" r:id="rId43"/>
    <p:sldId id="426" r:id="rId44"/>
    <p:sldId id="423" r:id="rId45"/>
    <p:sldId id="428" r:id="rId46"/>
    <p:sldId id="436" r:id="rId47"/>
    <p:sldId id="376" r:id="rId48"/>
    <p:sldId id="410" r:id="rId49"/>
    <p:sldId id="403" r:id="rId50"/>
    <p:sldId id="402" r:id="rId51"/>
    <p:sldId id="409" r:id="rId52"/>
    <p:sldId id="374" r:id="rId53"/>
  </p:sldIdLst>
  <p:sldSz cx="10691813" cy="7559675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및 목차" id="{A30A9DA0-6CBF-404C-B240-EFA165ECFC56}">
          <p14:sldIdLst>
            <p14:sldId id="267"/>
            <p14:sldId id="268"/>
          </p14:sldIdLst>
        </p14:section>
        <p14:section name="자율주행자동차" id="{0DAA9F24-2FF4-4795-BB01-522C462510AF}">
          <p14:sldIdLst>
            <p14:sldId id="269"/>
            <p14:sldId id="337"/>
            <p14:sldId id="404"/>
            <p14:sldId id="405"/>
            <p14:sldId id="406"/>
            <p14:sldId id="407"/>
            <p14:sldId id="408"/>
          </p14:sldIdLst>
        </p14:section>
        <p14:section name="산업의 변화" id="{E5C6A484-DF40-4458-8FFB-A514D31E0EBE}">
          <p14:sldIdLst>
            <p14:sldId id="347"/>
            <p14:sldId id="411"/>
            <p14:sldId id="412"/>
            <p14:sldId id="348"/>
            <p14:sldId id="375"/>
            <p14:sldId id="380"/>
          </p14:sldIdLst>
        </p14:section>
        <p14:section name="이론적 고찰" id="{DB35084B-82D4-4FE8-A976-D8B2826CFF00}">
          <p14:sldIdLst>
            <p14:sldId id="356"/>
            <p14:sldId id="381"/>
            <p14:sldId id="386"/>
            <p14:sldId id="379"/>
            <p14:sldId id="378"/>
            <p14:sldId id="389"/>
            <p14:sldId id="391"/>
            <p14:sldId id="392"/>
            <p14:sldId id="393"/>
            <p14:sldId id="437"/>
            <p14:sldId id="431"/>
            <p14:sldId id="394"/>
            <p14:sldId id="390"/>
            <p14:sldId id="414"/>
            <p14:sldId id="395"/>
            <p14:sldId id="415"/>
            <p14:sldId id="397"/>
            <p14:sldId id="416"/>
            <p14:sldId id="432"/>
            <p14:sldId id="434"/>
            <p14:sldId id="435"/>
            <p14:sldId id="438"/>
            <p14:sldId id="433"/>
            <p14:sldId id="377"/>
            <p14:sldId id="398"/>
            <p14:sldId id="429"/>
            <p14:sldId id="430"/>
            <p14:sldId id="426"/>
            <p14:sldId id="423"/>
            <p14:sldId id="428"/>
            <p14:sldId id="436"/>
            <p14:sldId id="376"/>
            <p14:sldId id="410"/>
            <p14:sldId id="403"/>
            <p14:sldId id="402"/>
            <p14:sldId id="409"/>
            <p14:sldId id="374"/>
          </p14:sldIdLst>
        </p14:section>
        <p14:section name="양식" id="{53EE5BBC-3E1C-4AE8-B174-636D0CFE911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E7A"/>
    <a:srgbClr val="00249C"/>
    <a:srgbClr val="1B9B27"/>
    <a:srgbClr val="FFFFFF"/>
    <a:srgbClr val="0047BB"/>
    <a:srgbClr val="0077C8"/>
    <a:srgbClr val="CCE4F4"/>
    <a:srgbClr val="19479C"/>
    <a:srgbClr val="F4E800"/>
    <a:srgbClr val="90B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 autoAdjust="0"/>
    <p:restoredTop sz="93455" autoAdjust="0"/>
  </p:normalViewPr>
  <p:slideViewPr>
    <p:cSldViewPr snapToGrid="0">
      <p:cViewPr varScale="1">
        <p:scale>
          <a:sx n="74" d="100"/>
          <a:sy n="74" d="100"/>
        </p:scale>
        <p:origin x="10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478"/>
    </p:cViewPr>
  </p:sorterViewPr>
  <p:notesViewPr>
    <p:cSldViewPr snapToGrid="0" showGuides="1">
      <p:cViewPr>
        <p:scale>
          <a:sx n="66" d="100"/>
          <a:sy n="66" d="100"/>
        </p:scale>
        <p:origin x="2658" y="9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4999" cy="35684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40" y="0"/>
            <a:ext cx="4434999" cy="35684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4CAB343-D26A-41DF-8D65-B012EC9FBC57}" type="datetimeFigureOut">
              <a:rPr lang="ko-KR" altLang="en-US" smtClean="0"/>
              <a:t>2024-11-27(Wed)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21063" y="887413"/>
            <a:ext cx="3392487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832"/>
            <a:ext cx="8187690" cy="2797224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747217"/>
            <a:ext cx="4434999" cy="35684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40" y="6747217"/>
            <a:ext cx="4434999" cy="35684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CC4D69E-FB0B-4FDB-9717-905FDFF70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9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238" userDrawn="1">
          <p15:clr>
            <a:srgbClr val="F26B43"/>
          </p15:clr>
        </p15:guide>
        <p15:guide id="2" pos="322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표지에 사진 넣어서 바꾸기 날짜 넣어주면 좋고 모아타운 중간발표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70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41092-78ED-6886-5A9C-52684DBBC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967089-CECB-2A05-9402-47494CCC9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889509-3EE9-3EBE-453F-D1842744E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300"/>
              </a:spcBef>
              <a:buFontTx/>
              <a:buNone/>
            </a:pPr>
            <a:r>
              <a:rPr lang="ko-KR" altLang="en-US" sz="1200" dirty="0">
                <a:latin typeface="+mn-ea"/>
              </a:rPr>
              <a:t>현재 교차로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고속도로 등에서 발생하는 정체 문제는 인간의 인지 속도로 인해 생기는 경우가 많은데 자율주행차가 보조적으로 군집주행을 가능하게 함으로써 각 차량의 이동을 최적화함으로써 크게 완화될 수 있음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차량이 서로 간의 속도와 간격을 조정하여 정체 구간에서도 원활하게 주행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856F8D-AC2A-A9F5-BA49-D0CBA2D62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147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E5C52-C506-FA36-654F-DBA2DF0E1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193002-B367-FD79-AA6F-855302603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5F6164-15CC-3A06-8AB5-B68C43512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300"/>
              </a:spcBef>
              <a:buFontTx/>
              <a:buNone/>
            </a:pPr>
            <a:r>
              <a:rPr lang="ko-KR" altLang="en-US" sz="1200" dirty="0">
                <a:latin typeface="+mn-ea"/>
              </a:rPr>
              <a:t>현재 교차로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고속도로 등에서 발생하는 정체 문제는 인간의 인지 속도로 인해 생기는 경우가 많은데 자율주행차가 보조적으로 군집주행을 가능하게 함으로써 각 차량의 이동을 최적화함으로써 크게 완화될 수 있음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차량이 서로 간의 속도와 간격을 조정하여 정체 구간에서도 원활하게 주행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C4554-80B8-18B4-9B2A-B562999D5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48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616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883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F9868-3DC4-5736-8C69-108F141FF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0BD4A5-9912-B90B-ED86-058F2DA16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EC63D6-3537-44CE-7EAF-566D0E367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300"/>
              </a:spcBef>
              <a:buFontTx/>
              <a:buNone/>
            </a:pPr>
            <a:r>
              <a:rPr lang="ko-KR" altLang="en-US" sz="1200" dirty="0">
                <a:latin typeface="+mn-ea"/>
              </a:rPr>
              <a:t>현재 교차로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고속도로 등에서 발생하는 정체 문제는 인간의 인지 속도로 인해 생기는 경우가 많은데 자율주행차가 보조적으로 군집주행을 가능하게 함으로써 각 차량의 이동을 최적화함으로써 크게 완화될 수 있음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차량이 서로 간의 속도와 간격을 조정하여 정체 구간에서도 원활하게 주행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A1DC7A-F0F6-BCDE-7E06-74D80081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384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21CDA-A65D-5827-E200-CDF9C8BA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BD1BD6-0CAA-73D1-A96D-BC4F225ED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359200-8638-FFD2-A669-C07DBF061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3AE4DE-8693-49E4-7024-536138419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0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C5BA-85D2-3FD7-733D-96AA79092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2FFD96-570F-A598-B2B9-B75F6D5AC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19BD1C-813F-3EBD-C16C-932F4172E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C69B02-B9A5-8265-855C-0AF1E29D4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639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C0FE-296E-7974-0522-C86A7811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56D716-A7F8-5A06-6350-12FEACDFF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4481FA-0EF0-3A8F-D53E-7AC5A94F1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0018D-588E-22A4-4EC5-428D07C8C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26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FD07B-BC71-E7C4-B151-F9072E0F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8DE905-ABFB-922E-FAFF-1002AD342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3BB548-B00C-5618-A172-27DBE10D7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B6EF0F-6587-92BB-E07E-5F95C8D7A7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68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F51C-F216-C718-7637-CB36AD91D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CD5B84-348F-9737-80C0-58E884180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DC297D-EE9F-2142-6F46-DE522D962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93A4DA-AD4D-7EF5-6C5F-2948CDCEC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8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616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2698A-18B9-8512-E134-B30DE7B19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649BFA-2ACF-155F-06D8-7EB1736DB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CB476E-564C-8130-F5F3-04DCF397D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9BAC1A-FBBD-DFB9-C233-A0452EA09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93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83E3E-9C59-9962-A5E6-C67744D8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9BE9F9-D3DA-7C02-5B56-20602A15D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45D05B-8401-9F23-1273-319DF5384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4265EA-CB5D-E562-BCE9-C249D464E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60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C0EB6-A3E4-FFC5-5858-83F7EB720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720B1A-F17E-DB40-C145-CDEF2C7AD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B256ED-3B81-D09F-A9E7-9C166FE81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99D1FC-0BE3-B555-26EA-6052D2ED2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26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77A5C-68FA-5301-8144-E600F7A43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68FA0A-DD45-4937-C239-E4406132B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41E5E2-4A31-77F3-06AA-51ABA9DC2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FB10C-D02F-D039-9FFD-A09A61DF4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705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12BD-4A5F-BBD5-6159-AD9ABA33A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FFCC2D-9B4F-5535-A8C5-2FFBF9EFB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DFC380-3917-1330-04BD-DBA8110C9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6B50A8-E81F-E5D1-FCF3-2D7B28644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01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56EF5-EA68-98B2-6AE1-A83D79FE5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61C0E0-F026-FB64-542A-1D3246287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33C2F9-2780-FDA1-762F-79D10B840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F937F-4C3F-861D-D7F6-42FD2D098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853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E3C94-C8C4-88DE-1881-422B3F51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8FAFAF-D4CF-B441-6421-DAFA0EC87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10E6F-0924-8659-334E-B02DDBF85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7FCDB3-E442-DE1E-4CC4-CB3F69903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96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24A33-CA63-9A41-D6DA-08EC9B0FC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2A0784-E9E5-8063-D7B3-F3E787AA3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A6B9FD-6694-DD11-E399-1870AA6B2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615E93-EEBA-2810-10A7-3A282617E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62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E016-FA28-C28F-BA6B-782A5DB28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07C570-DDBD-0E4C-A6EC-ED3DC5B71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42877B-0D35-BC57-4216-45B9D5055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4217C-8ED3-1F57-857A-CD83B1A65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3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6E31-A602-2431-9408-A7EA3CC82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F4CC9F-4559-8E8A-8975-8314BFDF0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6DEBF8-E5FF-3708-5FDD-9F550369A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4EE741-FCD3-D7C1-1243-DD1BB6FF2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326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42ABF-73FE-6663-3CFC-0C1518D9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AFDBA9-9A2B-F765-3D1E-BB89EB94C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A81599-D922-B8B3-DB31-52085D0AF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50941-87ED-BC86-9CE8-70E2A46EA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154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E444-E462-BA59-C36B-F8E913C91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87287F-F27E-1A91-4B82-5109B0561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FCBFCB-2461-E33D-4385-6A807BD9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10863A-A70F-669F-F865-B73540E6E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588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20DF-5090-156C-1F1F-66A0BD77C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C2FB18-665B-AB44-643D-F4AA9C2B6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A608A3-2D7C-E0A1-A55D-9CB7CF387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DB204A-67FD-BAFA-E562-2E9212210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966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F0EEC-1B24-213F-09A3-60B9F626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5A6103-5CB8-77EF-3693-552BF5802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33687F-F320-17E5-F44C-2D58514A8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DCA97-69F6-CECD-C04A-DF5DDF6AE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12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B03F9-BFD0-047A-2167-6E4196F7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41017-2512-7781-5B0B-9B00C716A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489FCA-B013-A997-A1E9-B5D90C35B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A035FD-DFDD-3B83-12A8-B969A8B09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976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917F6-8A4E-E9F4-2CB3-A9149A5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F9B9F-8606-597C-A6EF-153D7B8D5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197A25-ADFD-2517-781D-E22FF716D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1FF925-AAAB-3AA8-32E6-E0688223A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40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378D9-6D7A-9FF7-0E74-4A090A129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639FE0-CB9A-9D84-5D11-2A373DFCD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B303E5-00ED-78EF-F640-405DF0C5B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9D2F5-EE2A-6B58-538D-D5B59AC87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7524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C89D5-5371-3FD1-2E3F-8AEA5F1A2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6C0123-DCCF-98F3-6742-5E1557D0D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10FBA4-1266-8CA4-3540-450AF7B01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8B92E-6ADF-7207-AEFE-2F91F5BF3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614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DCEFF-993D-941B-DF0D-B1F4797A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491603-CA9F-66C8-FAEB-1BBEDB857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D2B556-28E5-355A-4832-50BADA8A4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FF6A67-4A2F-E35E-BFBB-807C1591F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40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15E90-4F37-DF4F-3D21-03C50FD1C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77E9F8-67E1-EEFC-678B-E2629554F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25ADE5-F01F-C7B9-88F9-916EEAA08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6292E2-5672-6B7C-00B7-BC2CD57BB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774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E806A-55B6-2C6A-AF35-0E828425F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136CBC-3B31-5D7A-5A18-A93695CC5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D15EA4-EA13-251A-F4B7-203BBC876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A4B59-9294-BEF8-1F5C-8CB495EFD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0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DF6C5-9426-B2ED-0658-337CCE32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A19361-980B-0A80-A6AF-55BBE8A98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1865F8-7EEA-94E8-DE2F-E068979D3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43BEF-0B4E-8AA0-6C74-DABB4CEDC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910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A7D69-C63F-B567-3317-BFA6BF18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918E61-C304-7D3E-A982-E424DAEEE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BC2359-2ADC-B912-59A5-D65CF32AF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E29901-DE14-1D2D-B2D3-A9CAE6C30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98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57898-3F9B-96BF-F65E-E5754CC7D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AFBE81-12F6-A8CF-FA9A-8C05CC485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422D76-D339-56AB-DE28-8DB4D45B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36A4B-F38C-1644-62BB-0FB1F1993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28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표지에 사진 넣어서 바꾸기 날짜 넣어주면 좋고 모아타운 중간발표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8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F1314-3EAF-EEC4-B7C4-1579715CD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83510-8137-4CFF-3641-2451C94B5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0EF64D-57D6-CD3D-B21F-471752CF3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490996-5E63-7FEB-D276-72D444F28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31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3C80-6A9B-84DF-1486-20DD05411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FD473B-587D-11B1-0F5B-198895009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3F8801-1335-1576-7C29-77A9BCEB6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E1B74-F4A6-2008-8AB4-E45B57E6D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9E096-7C86-DC15-8EF3-30FE718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BA1F5D-B94A-4BE1-172C-4FB783812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4BC5E4-2623-5DD6-DCC4-B9DF48ABD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글씨크기 최소 </a:t>
            </a:r>
            <a:r>
              <a:rPr lang="en-US" altLang="ko-KR" dirty="0"/>
              <a:t>8~ </a:t>
            </a:r>
            <a:r>
              <a:rPr lang="ko-KR" altLang="en-US" dirty="0"/>
              <a:t>기본 </a:t>
            </a:r>
            <a:r>
              <a:rPr lang="en-US" altLang="ko-KR" dirty="0"/>
              <a:t>10~ </a:t>
            </a:r>
            <a:r>
              <a:rPr lang="ko-KR" altLang="en-US" dirty="0"/>
              <a:t>소제목은 </a:t>
            </a:r>
            <a:r>
              <a:rPr lang="en-US" altLang="ko-KR" dirty="0"/>
              <a:t>20</a:t>
            </a:r>
            <a:r>
              <a:rPr lang="ko-KR" altLang="en-US" dirty="0"/>
              <a:t>정도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A0FFB-FDDA-4E37-560E-7A378C61F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3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22965-7F6B-15F5-50E2-6C55CAAFA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EE2FAB-37F4-CF4B-E4FF-B86FF2190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58DA28-CA55-BD2F-2418-69CFC6059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300"/>
              </a:spcBef>
              <a:buFontTx/>
              <a:buNone/>
            </a:pPr>
            <a:r>
              <a:rPr lang="ko-KR" altLang="en-US" sz="1200" dirty="0">
                <a:latin typeface="+mn-ea"/>
              </a:rPr>
              <a:t>현재 교차로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고속도로 등에서 발생하는 정체 문제는 인간의 인지 속도로 인해 생기는 경우가 많은데 자율주행차가 보조적으로 군집주행을 가능하게 함으로써 각 차량의 이동을 최적화함으로써 크게 완화될 수 있음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차량이 서로 간의 속도와 간격을 조정하여 정체 구간에서도 원활하게 주행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413302-61D4-7220-E403-032B2BB63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30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300"/>
              </a:spcBef>
              <a:buFontTx/>
              <a:buNone/>
            </a:pPr>
            <a:r>
              <a:rPr lang="ko-KR" altLang="en-US" sz="1200" dirty="0">
                <a:latin typeface="+mn-ea"/>
              </a:rPr>
              <a:t>현재 교차로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고속도로 등에서 발생하는 정체 문제는 인간의 인지 속도로 인해 생기는 경우가 많은데 자율주행차가 보조적으로 군집주행을 가능하게 함으로써 각 차량의 이동을 최적화함으로써 크게 완화될 수 있음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차량이 서로 간의 속도와 간격을 조정하여 정체 구간에서도 원활하게 주행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D69E-FB0B-4FDB-9717-905FDFF70E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5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20CC-4C74-4517-9686-E5BCF4EE8D9F}" type="datetime1">
              <a:rPr lang="ko-KR" altLang="en-US" smtClean="0"/>
              <a:t>2024-11-27(Wed)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510C768-1E4C-A0E5-CC69-4DB573DB8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5079" y="5911850"/>
            <a:ext cx="4762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75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56" userDrawn="1">
          <p15:clr>
            <a:srgbClr val="FBAE40"/>
          </p15:clr>
        </p15:guide>
        <p15:guide id="2" pos="3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8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782-E682-4A54-9F18-DD031A5487EE}" type="datetime1">
              <a:rPr lang="ko-KR" altLang="en-US" smtClean="0"/>
              <a:t>2024-11-27(Wed)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1232" y="7067660"/>
            <a:ext cx="2405658" cy="402483"/>
          </a:xfrm>
        </p:spPr>
        <p:txBody>
          <a:bodyPr/>
          <a:lstStyle/>
          <a:p>
            <a:fld id="{55F8BC59-78F6-4943-8DEE-6C5834C68B5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84D33AE-C61E-331C-071A-20071615FA12}"/>
              </a:ext>
            </a:extLst>
          </p:cNvPr>
          <p:cNvCxnSpPr>
            <a:cxnSpLocks/>
          </p:cNvCxnSpPr>
          <p:nvPr userDrawn="1"/>
        </p:nvCxnSpPr>
        <p:spPr>
          <a:xfrm>
            <a:off x="412750" y="798897"/>
            <a:ext cx="9871260" cy="0"/>
          </a:xfrm>
          <a:prstGeom prst="line">
            <a:avLst/>
          </a:prstGeom>
          <a:ln>
            <a:solidFill>
              <a:srgbClr val="71A7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467B05-81BE-9C90-ACC7-09EF91DE327A}"/>
              </a:ext>
            </a:extLst>
          </p:cNvPr>
          <p:cNvSpPr txBox="1"/>
          <p:nvPr userDrawn="1"/>
        </p:nvSpPr>
        <p:spPr>
          <a:xfrm>
            <a:off x="367163" y="552973"/>
            <a:ext cx="4046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solidFill>
                  <a:srgbClr val="71A77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</a:t>
            </a:r>
            <a:r>
              <a:rPr kumimoji="1" lang="en-US" altLang="ko-KR" sz="800" dirty="0">
                <a:solidFill>
                  <a:srgbClr val="71A77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kumimoji="1" lang="ko-KR" altLang="en-US" sz="800" dirty="0">
                <a:solidFill>
                  <a:srgbClr val="71A77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 대학협력 </a:t>
            </a:r>
            <a:r>
              <a:rPr kumimoji="1" lang="ko-KR" altLang="en-US" sz="800" dirty="0" err="1">
                <a:solidFill>
                  <a:srgbClr val="71A77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모아타운･모아주택</a:t>
            </a:r>
            <a:r>
              <a:rPr kumimoji="1" lang="ko-KR" altLang="en-US" sz="800" dirty="0">
                <a:solidFill>
                  <a:srgbClr val="71A77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프로젝트</a:t>
            </a:r>
            <a:endParaRPr kumimoji="1" lang="ko-Kore-KR" altLang="en-US" sz="800" dirty="0">
              <a:solidFill>
                <a:srgbClr val="71A77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D587D5AD-2A88-4862-DCBF-C386CCBFDB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5079" y="5911850"/>
            <a:ext cx="4762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70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422" userDrawn="1">
          <p15:clr>
            <a:srgbClr val="FBAE40"/>
          </p15:clr>
        </p15:guide>
        <p15:guide id="2" pos="6475" userDrawn="1">
          <p15:clr>
            <a:srgbClr val="FBAE40"/>
          </p15:clr>
        </p15:guide>
        <p15:guide id="3" pos="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30FD-9F0D-488F-99E3-0637BA79E80C}" type="datetime1">
              <a:rPr lang="ko-KR" altLang="en-US" smtClean="0"/>
              <a:t>2024-11-27(Wed)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1232" y="7067660"/>
            <a:ext cx="2405658" cy="402483"/>
          </a:xfrm>
        </p:spPr>
        <p:txBody>
          <a:bodyPr/>
          <a:lstStyle/>
          <a:p>
            <a:fld id="{55F8BC59-78F6-4943-8DEE-6C5834C68B5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84D33AE-C61E-331C-071A-20071615FA12}"/>
              </a:ext>
            </a:extLst>
          </p:cNvPr>
          <p:cNvCxnSpPr>
            <a:cxnSpLocks/>
          </p:cNvCxnSpPr>
          <p:nvPr userDrawn="1"/>
        </p:nvCxnSpPr>
        <p:spPr>
          <a:xfrm>
            <a:off x="412750" y="798897"/>
            <a:ext cx="9871260" cy="0"/>
          </a:xfrm>
          <a:prstGeom prst="line">
            <a:avLst/>
          </a:prstGeom>
          <a:ln>
            <a:solidFill>
              <a:srgbClr val="0024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CC1305E-111B-F0BA-1928-0E26E014F2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2706" y="59269"/>
            <a:ext cx="1001713" cy="798513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4400">
                <a:solidFill>
                  <a:srgbClr val="00249C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143DD36F-80EC-1038-3C7B-72D0FC4F9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2836" y="158158"/>
            <a:ext cx="3302000" cy="372533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2000">
                <a:solidFill>
                  <a:srgbClr val="00249C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err="1"/>
              <a:t>큰목차</a:t>
            </a:r>
            <a:endParaRPr lang="ko-KR" altLang="en-US" dirty="0"/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66D2FE76-A607-C9C3-9E49-F286E3F63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2836" y="446749"/>
            <a:ext cx="3302000" cy="372533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1400">
                <a:solidFill>
                  <a:srgbClr val="00249C"/>
                </a:solidFill>
              </a:defRPr>
            </a:lvl1pPr>
          </a:lstStyle>
          <a:p>
            <a:pPr lvl="0"/>
            <a:r>
              <a:rPr lang="ko-KR" altLang="en-US" dirty="0" err="1"/>
              <a:t>작은목차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C87078-B3C5-EFFA-73AC-6253863D519F}"/>
              </a:ext>
            </a:extLst>
          </p:cNvPr>
          <p:cNvSpPr txBox="1"/>
          <p:nvPr userDrawn="1"/>
        </p:nvSpPr>
        <p:spPr>
          <a:xfrm>
            <a:off x="367163" y="552973"/>
            <a:ext cx="4046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 err="1">
                <a:solidFill>
                  <a:srgbClr val="0024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미래모빌리티</a:t>
            </a:r>
            <a:r>
              <a:rPr kumimoji="1" lang="ko-KR" altLang="en-US" sz="800" dirty="0">
                <a:solidFill>
                  <a:srgbClr val="0024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1" lang="en-US" altLang="ko-KR" sz="800" dirty="0">
                <a:solidFill>
                  <a:srgbClr val="0024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CRP4760.01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03A64626-5F4B-B5D4-A7B8-2368EE8F2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5079" y="5911850"/>
            <a:ext cx="4762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82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422">
          <p15:clr>
            <a:srgbClr val="FBAE40"/>
          </p15:clr>
        </p15:guide>
        <p15:guide id="2" pos="6475">
          <p15:clr>
            <a:srgbClr val="FBAE40"/>
          </p15:clr>
        </p15:guide>
        <p15:guide id="3" pos="2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8F92228-591F-62B4-A7D1-D511C8613589}"/>
              </a:ext>
            </a:extLst>
          </p:cNvPr>
          <p:cNvSpPr/>
          <p:nvPr userDrawn="1"/>
        </p:nvSpPr>
        <p:spPr>
          <a:xfrm>
            <a:off x="0" y="0"/>
            <a:ext cx="6057898" cy="7559675"/>
          </a:xfrm>
          <a:prstGeom prst="rect">
            <a:avLst/>
          </a:prstGeom>
          <a:gradFill>
            <a:gsLst>
              <a:gs pos="0">
                <a:srgbClr val="0047BB"/>
              </a:gs>
              <a:gs pos="82000">
                <a:srgbClr val="0464BB"/>
              </a:gs>
              <a:gs pos="100000">
                <a:srgbClr val="0CA9BB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15">
            <a:extLst>
              <a:ext uri="{FF2B5EF4-FFF2-40B4-BE49-F238E27FC236}">
                <a16:creationId xmlns:a16="http://schemas.microsoft.com/office/drawing/2014/main" id="{61C99D9F-588E-9901-D39D-6D91B892A9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750" y="1854200"/>
            <a:ext cx="4933950" cy="220503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3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F4E75D86-1BC2-CA97-1208-9CE0B1A57E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2750" y="3779838"/>
            <a:ext cx="4933950" cy="2205037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err="1"/>
              <a:t>큰목차</a:t>
            </a:r>
            <a:endParaRPr lang="ko-KR" altLang="en-US"/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9A35FAE8-CDB0-36F2-A417-04474A365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3767137"/>
            <a:ext cx="4933950" cy="2205037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err="1"/>
              <a:t>큰목차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131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422">
          <p15:clr>
            <a:srgbClr val="FBAE40"/>
          </p15:clr>
        </p15:guide>
        <p15:guide id="2" pos="6475">
          <p15:clr>
            <a:srgbClr val="FBAE40"/>
          </p15:clr>
        </p15:guide>
        <p15:guide id="3" pos="2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41FB2-0A9F-2959-F65A-0F6B9E9B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3F9A2-B1C4-676C-4ADD-F73253A8A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FD0194-E6F5-2394-4D56-F5971956E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C603-7BB4-4B09-A8FD-2C86967CE88C}" type="datetimeFigureOut">
              <a:rPr lang="ko-KR" altLang="en-US" smtClean="0"/>
              <a:t>2024-11-27(Wed)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54F211-6169-F7BE-F63A-A32B04402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E45A3-ED1B-8BC4-97F7-2BE07D38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BAF8-8F9A-4466-8BB6-30DF1CF1D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07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51E81-C56F-43A2-99FF-3BA31CCD5226}" type="datetime1">
              <a:rPr lang="ko-KR" altLang="en-US" smtClean="0"/>
              <a:t>2024-11-27(Wed)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7835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F8BC59-78F6-4943-8DEE-6C5834C68B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745663-CFCF-0FEE-EFF0-DB8C1E396141}"/>
              </a:ext>
            </a:extLst>
          </p:cNvPr>
          <p:cNvSpPr/>
          <p:nvPr userDrawn="1"/>
        </p:nvSpPr>
        <p:spPr>
          <a:xfrm>
            <a:off x="-712528" y="4948690"/>
            <a:ext cx="611756" cy="785344"/>
          </a:xfrm>
          <a:prstGeom prst="rect">
            <a:avLst/>
          </a:prstGeom>
          <a:solidFill>
            <a:srgbClr val="94D6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89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#94D6DC</a:t>
            </a:r>
            <a:endParaRPr lang="ko-KR" altLang="en-US" sz="789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6B8448-A7B4-D94C-C892-44BE3011637B}"/>
              </a:ext>
            </a:extLst>
          </p:cNvPr>
          <p:cNvSpPr/>
          <p:nvPr userDrawn="1"/>
        </p:nvSpPr>
        <p:spPr>
          <a:xfrm>
            <a:off x="-712528" y="5864251"/>
            <a:ext cx="611756" cy="785344"/>
          </a:xfrm>
          <a:prstGeom prst="rect">
            <a:avLst/>
          </a:prstGeom>
          <a:solidFill>
            <a:srgbClr val="0CA9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89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#0CA9BB</a:t>
            </a:r>
            <a:endParaRPr lang="ko-KR" altLang="en-US" sz="789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BA3E06-7C59-8FD5-1409-FC45E354B02B}"/>
              </a:ext>
            </a:extLst>
          </p:cNvPr>
          <p:cNvSpPr/>
          <p:nvPr userDrawn="1"/>
        </p:nvSpPr>
        <p:spPr>
          <a:xfrm>
            <a:off x="-712528" y="6774331"/>
            <a:ext cx="611756" cy="785344"/>
          </a:xfrm>
          <a:prstGeom prst="rect">
            <a:avLst/>
          </a:prstGeom>
          <a:solidFill>
            <a:srgbClr val="086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89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#086E7A</a:t>
            </a:r>
            <a:endParaRPr lang="ko-KR" altLang="en-US" sz="789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94BD11-A5B4-47E2-C991-E7DEFD8BDD8A}"/>
              </a:ext>
            </a:extLst>
          </p:cNvPr>
          <p:cNvSpPr/>
          <p:nvPr userDrawn="1"/>
        </p:nvSpPr>
        <p:spPr>
          <a:xfrm>
            <a:off x="-712528" y="4033130"/>
            <a:ext cx="611756" cy="785344"/>
          </a:xfrm>
          <a:prstGeom prst="rect">
            <a:avLst/>
          </a:prstGeom>
          <a:solidFill>
            <a:srgbClr val="D6EF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89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#D6EFF2</a:t>
            </a:r>
            <a:endParaRPr lang="ko-KR" altLang="en-US" sz="789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25EB69-742A-55AC-4139-F702CD4A41C5}"/>
              </a:ext>
            </a:extLst>
          </p:cNvPr>
          <p:cNvGrpSpPr/>
          <p:nvPr userDrawn="1"/>
        </p:nvGrpSpPr>
        <p:grpSpPr>
          <a:xfrm>
            <a:off x="-2119932" y="0"/>
            <a:ext cx="2019160" cy="1610689"/>
            <a:chOff x="-6806449" y="-19052"/>
            <a:chExt cx="6604902" cy="419158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08EC12-F565-619A-132E-8366B7B03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268760" y="1"/>
              <a:ext cx="2067213" cy="41249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7A605F4-4E4C-88EA-EE6E-E621EB07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528078" y="-19052"/>
              <a:ext cx="2086266" cy="416300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796335B-3C0F-F9B8-0717-D358211AA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6806449" y="0"/>
              <a:ext cx="2105319" cy="4172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795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72" r:id="rId4"/>
    <p:sldLayoutId id="2147483673" r:id="rId5"/>
    <p:sldLayoutId id="2147483675" r:id="rId6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100168/fileData.do?recommendDataYn=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ktdb.go.kr/www/contents.do?key=1320" TargetMode="External"/><Relationship Id="rId4" Type="http://schemas.openxmlformats.org/officeDocument/2006/relationships/hyperlink" Target="https://www.cstimes.com/news/articleView.html?idxno=599498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.go.kr/data/15083023/fileData.do" TargetMode="External"/><Relationship Id="rId3" Type="http://schemas.openxmlformats.org/officeDocument/2006/relationships/hyperlink" Target="https://ieeexplore.ieee.org/document/9942310" TargetMode="External"/><Relationship Id="rId7" Type="http://schemas.openxmlformats.org/officeDocument/2006/relationships/hyperlink" Target="https://unex.com.tw/en/product/obu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utopilotreview.com/tesla-hardware-4-rolling-out-to-new-vehicles/" TargetMode="External"/><Relationship Id="rId5" Type="http://schemas.openxmlformats.org/officeDocument/2006/relationships/hyperlink" Target="https://www.v2x-priority.com/en/rsu/" TargetMode="External"/><Relationship Id="rId4" Type="http://schemas.openxmlformats.org/officeDocument/2006/relationships/hyperlink" Target="https://uploads-ssl.webflow.com/5e91dee07859bc2d42686903/6342f103c2d4acc8d25078d9_2022_micro_carbonAV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eoul.go.kr/traffic/archives/293?utm_source=chatgpt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file:///C:\Users\ansck\Downloads\KSAEAJ_20214305_17-22.pdf" TargetMode="External"/><Relationship Id="rId5" Type="http://schemas.openxmlformats.org/officeDocument/2006/relationships/hyperlink" Target="https://www.bing.com/ck/a?!&amp;&amp;p=43de24a4a3b81d2aba67cfaba0236fabd9b45ddb297145cb8cb5d25917629233JmltdHM9MTczMjMyMDAwMA&amp;ptn=3&amp;ver=2&amp;hsh=4&amp;fclid=2871a0b6-0409-6833-2b16-b420052169e6&amp;psq=%ec%9e%90%eb%8f%99%ec%b0%a8+%ed%83%84%ec%86%8c+%ec%a7%91%ec%95%bd%eb%8f%84&amp;u=a1aHR0cHM6Ly93d3cua3NhZS5vcmcvZnVuYy9kb3dubG9hZF9qb3VybmFsLnBocD9wYXRoPUwyaHZiV1V2ZG1seWRIVmhiQzlyYzJGbEwyaDBaRzlqY3k5MWNHeHZZV1F2YW05MWNtNWhiQzh5TURJeE1EVXdNekUwTVRjME1TNDFPRE00TGpFd0xqa3VjR1JtJmZpbGVuYW1lPVMxTkJSVUZLWHpJd01qRTBNekExWHpFM0xUSXlMbkJrWmc9PSZic2lkPTQ4Mjcw&amp;ntb=1" TargetMode="External"/><Relationship Id="rId4" Type="http://schemas.openxmlformats.org/officeDocument/2006/relationships/hyperlink" Target="https://www.itnews.or.kr/?p=33702&amp;utm_source=chatgpt.com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scienceon.kisti.re.kr/srch/selectPORSrchReport.do?cn=TRKO201800043002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scienceon.kisti.re.kr/srch/selectPORSrchReport.do?cn=TRKO202200018771#;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hyperlink" Target="https://ieeexplore.ieee.org/document/9942310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8AD9A7-B44D-F199-E0C2-B8374330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r="9591"/>
          <a:stretch/>
        </p:blipFill>
        <p:spPr>
          <a:xfrm>
            <a:off x="-5" y="0"/>
            <a:ext cx="10691818" cy="75596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8F41F0-DF19-7307-82B5-A4477992387E}"/>
              </a:ext>
            </a:extLst>
          </p:cNvPr>
          <p:cNvSpPr txBox="1"/>
          <p:nvPr/>
        </p:nvSpPr>
        <p:spPr>
          <a:xfrm>
            <a:off x="216974" y="792004"/>
            <a:ext cx="926169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AUTONOMOUS VEHICLE</a:t>
            </a:r>
          </a:p>
          <a:p>
            <a:r>
              <a:rPr lang="ko-KR" altLang="en-US" sz="1600" spc="-8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49C"/>
                    </a:gs>
                  </a:gsLst>
                  <a:lin ang="5400000" scaled="0"/>
                  <a:tileRect/>
                </a:gradFill>
                <a:latin typeface="+mj-ea"/>
                <a:ea typeface="+mj-ea"/>
              </a:rPr>
              <a:t>서울시 전력 공급량 및 탄소 배출량 예측</a:t>
            </a:r>
            <a:endParaRPr lang="fr-FR" altLang="ko-Kore-KR" sz="1600" spc="-80" dirty="0">
              <a:gradFill flip="none" rotWithShape="1">
                <a:gsLst>
                  <a:gs pos="0">
                    <a:schemeClr val="bg1"/>
                  </a:gs>
                  <a:gs pos="100000">
                    <a:srgbClr val="00249C"/>
                  </a:gs>
                </a:gsLst>
                <a:lin ang="5400000" scaled="0"/>
                <a:tileRect/>
              </a:gradFill>
              <a:latin typeface="+mj-ea"/>
              <a:ea typeface="+mj-ea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982A2AD-4080-5781-BA20-CD25BD563D3B}"/>
              </a:ext>
            </a:extLst>
          </p:cNvPr>
          <p:cNvSpPr txBox="1"/>
          <p:nvPr/>
        </p:nvSpPr>
        <p:spPr>
          <a:xfrm>
            <a:off x="364793" y="2035936"/>
            <a:ext cx="4338320" cy="733727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905">
              <a:lnSpc>
                <a:spcPct val="150000"/>
              </a:lnSpc>
              <a:spcBef>
                <a:spcPts val="95"/>
              </a:spcBef>
            </a:pPr>
            <a:r>
              <a:rPr lang="ko-KR" altLang="en-US" sz="1050" spc="300" dirty="0">
                <a:solidFill>
                  <a:schemeClr val="bg2">
                    <a:lumMod val="9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연세대학교 도시공학과</a:t>
            </a:r>
            <a:endParaRPr lang="en-US" altLang="ko-KR" sz="1050" spc="300" dirty="0">
              <a:solidFill>
                <a:schemeClr val="bg2">
                  <a:lumMod val="9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905">
              <a:lnSpc>
                <a:spcPct val="150000"/>
              </a:lnSpc>
              <a:spcBef>
                <a:spcPts val="95"/>
              </a:spcBef>
            </a:pPr>
            <a:r>
              <a:rPr lang="ko-KR" altLang="en-US" sz="1050" spc="300" dirty="0">
                <a:solidFill>
                  <a:schemeClr val="bg2">
                    <a:lumMod val="9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문찬우</a:t>
            </a:r>
            <a:r>
              <a:rPr lang="en-US" altLang="ko-KR" sz="1050" spc="300" dirty="0">
                <a:solidFill>
                  <a:schemeClr val="bg2">
                    <a:lumMod val="9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50" spc="300" dirty="0">
                <a:solidFill>
                  <a:schemeClr val="bg2">
                    <a:lumMod val="9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이남기</a:t>
            </a:r>
            <a:r>
              <a:rPr lang="en-US" altLang="ko-KR" sz="1050" spc="300" dirty="0">
                <a:solidFill>
                  <a:schemeClr val="bg2">
                    <a:lumMod val="9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50" spc="300" dirty="0">
                <a:solidFill>
                  <a:schemeClr val="bg2">
                    <a:lumMod val="9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한현준</a:t>
            </a:r>
            <a:endParaRPr lang="en-US" altLang="ko-KR" sz="1050" spc="300" dirty="0">
              <a:solidFill>
                <a:schemeClr val="bg2">
                  <a:lumMod val="9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905">
              <a:lnSpc>
                <a:spcPct val="150000"/>
              </a:lnSpc>
              <a:spcBef>
                <a:spcPts val="95"/>
              </a:spcBef>
            </a:pPr>
            <a:endParaRPr lang="en-US" altLang="ko-KR" sz="1050" spc="300" dirty="0">
              <a:solidFill>
                <a:schemeClr val="bg2">
                  <a:lumMod val="9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" name="그림 9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C13D5750-EE76-7E83-A549-6309CA3093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2"/>
          <a:stretch/>
        </p:blipFill>
        <p:spPr>
          <a:xfrm>
            <a:off x="9478664" y="6667252"/>
            <a:ext cx="707032" cy="6553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B937F4-77EA-950A-555D-D68E2F884FF1}"/>
              </a:ext>
            </a:extLst>
          </p:cNvPr>
          <p:cNvSpPr txBox="1"/>
          <p:nvPr/>
        </p:nvSpPr>
        <p:spPr>
          <a:xfrm>
            <a:off x="144558" y="165303"/>
            <a:ext cx="4046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 err="1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rPr>
              <a:t>미래모빌리티</a:t>
            </a:r>
            <a:r>
              <a:rPr kumimoji="1" lang="ko-KR" altLang="en-US" sz="8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kumimoji="1" lang="en-US" altLang="ko-KR" sz="8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rPr>
              <a:t>CRP4760.01</a:t>
            </a:r>
            <a:endParaRPr kumimoji="1" lang="ko-Kore-KR" altLang="en-US" sz="800" dirty="0">
              <a:solidFill>
                <a:schemeClr val="bg1"/>
              </a:solidFill>
              <a:latin typeface="+mn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51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ED6DEC-28FC-3470-EB1D-53F29E9B1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>
          <a:xfrm>
            <a:off x="-5" y="-1"/>
            <a:ext cx="10691818" cy="75596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E1ED56-F500-902F-8193-F9246AF9C207}"/>
              </a:ext>
            </a:extLst>
          </p:cNvPr>
          <p:cNvSpPr/>
          <p:nvPr/>
        </p:nvSpPr>
        <p:spPr>
          <a:xfrm>
            <a:off x="2878931" y="1894971"/>
            <a:ext cx="4933949" cy="5210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/>
            </a:solidFill>
          </a:ln>
          <a:effectLst>
            <a:innerShdw blurRad="2286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A310-4E6D-BD45-31F4-92C4D10E8C7C}"/>
              </a:ext>
            </a:extLst>
          </p:cNvPr>
          <p:cNvSpPr txBox="1"/>
          <p:nvPr/>
        </p:nvSpPr>
        <p:spPr>
          <a:xfrm>
            <a:off x="2878931" y="1813170"/>
            <a:ext cx="4933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02</a:t>
            </a:r>
            <a:endParaRPr lang="ko-KR" altLang="en-US" sz="13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457EA-587E-1946-95A9-4E2108E7A1C1}"/>
              </a:ext>
            </a:extLst>
          </p:cNvPr>
          <p:cNvSpPr txBox="1"/>
          <p:nvPr/>
        </p:nvSpPr>
        <p:spPr>
          <a:xfrm>
            <a:off x="2878930" y="3792537"/>
            <a:ext cx="493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연구 질문 및 가설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C3576-996F-F31B-D992-310AEB7B1A52}"/>
              </a:ext>
            </a:extLst>
          </p:cNvPr>
          <p:cNvSpPr txBox="1"/>
          <p:nvPr/>
        </p:nvSpPr>
        <p:spPr>
          <a:xfrm>
            <a:off x="2878929" y="4500423"/>
            <a:ext cx="4933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 배경 및 필요성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 질문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 가설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 목적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628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9FCFD-6489-00D6-0AE8-2E8C89BD5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736842-BE1B-47E4-08EC-504F73C8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7DA686-B27A-D595-6FBE-62CCAC3A91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FEBA9F-7F7E-4FBB-D372-F3CE33667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질문 및 가설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1D52F2-E4F7-9D1E-43DF-9ABF3677FB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배경</a:t>
            </a:r>
            <a:r>
              <a:rPr lang="en-US" altLang="ko-KR" dirty="0"/>
              <a:t> </a:t>
            </a:r>
            <a:r>
              <a:rPr lang="ko-KR" altLang="en-US" dirty="0"/>
              <a:t>및 필요성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A013FD-E1CC-737F-EE35-D4B34877EBA3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AD50C72A-CE22-F18B-4FBE-6698D27950E5}"/>
              </a:ext>
            </a:extLst>
          </p:cNvPr>
          <p:cNvSpPr txBox="1">
            <a:spLocks/>
          </p:cNvSpPr>
          <p:nvPr/>
        </p:nvSpPr>
        <p:spPr>
          <a:xfrm>
            <a:off x="1322850" y="2521874"/>
            <a:ext cx="8496272" cy="29551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2040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년까지 탄소 배출량을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2005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년 대비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70%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감소시키는 목표를 설정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교통 부문은 탄소 배출의 약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20%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를 차지하며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이는 자율주행차와 전기차 도입의 필요성을 강조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  <a:ea typeface="+mn-ea"/>
              </a:rPr>
              <a:t>지금 현재 데이터 센터 소비량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  <a:ea typeface="+mn-ea"/>
              </a:rPr>
              <a:t>,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lV4,5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의 자율주행 차량 자체의 연구는 간간히 이루어지고 있지만 자율주행이 상용화 되어 인프라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+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자율주행이 소모하는 에너지에 대한 연구는 많이 이루어지고 있지 않음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  <a:ea typeface="+mn-ea"/>
              </a:rPr>
              <a:t>서울시의 전력 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  <a:ea typeface="+mn-ea"/>
              </a:rPr>
              <a:t>자립률은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  <a:ea typeface="+mn-ea"/>
              </a:rPr>
              <a:t> 2025년 19%, 2040년 35% 목표로 설정. 자율주행차 도입이 이 목표에 어떤 영향을 미칠지 분석 필요.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n-ea"/>
              <a:ea typeface="+mn-ea"/>
            </a:endParaRPr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6DB8E3AD-6D89-0632-032C-74E00A6E2D05}"/>
              </a:ext>
            </a:extLst>
          </p:cNvPr>
          <p:cNvSpPr txBox="1">
            <a:spLocks/>
          </p:cNvSpPr>
          <p:nvPr/>
        </p:nvSpPr>
        <p:spPr>
          <a:xfrm>
            <a:off x="0" y="1121132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/>
              <a:t>연구 배경 및</a:t>
            </a:r>
            <a:r>
              <a:rPr lang="en-US" altLang="ko-KR" b="1" dirty="0"/>
              <a:t> </a:t>
            </a:r>
            <a:r>
              <a:rPr lang="ko-KR" altLang="en-US" b="1" dirty="0"/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1876823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BE4915-254F-37D6-F89E-EE133A97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C7119-4B08-EFB7-9399-FFE2C1941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9EA79-09DB-6952-E167-88C63EB4DA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연구 질문 및 가설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C51014-1AB6-2D24-964C-10C913A2C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연구 배경 및</a:t>
            </a:r>
            <a:r>
              <a:rPr lang="en-US" altLang="ko-KR" dirty="0"/>
              <a:t> </a:t>
            </a:r>
            <a:r>
              <a:rPr lang="ko-KR" altLang="en-US" dirty="0"/>
              <a:t>필요성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36D6D5AB-9F07-C8A5-B6B7-FF882992195C}"/>
              </a:ext>
            </a:extLst>
          </p:cNvPr>
          <p:cNvSpPr txBox="1">
            <a:spLocks/>
          </p:cNvSpPr>
          <p:nvPr/>
        </p:nvSpPr>
        <p:spPr>
          <a:xfrm>
            <a:off x="1097770" y="3884336"/>
            <a:ext cx="8496272" cy="29551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자율주행 차량의 컴퓨팅 시스템은 도로 상황 이미지를 처리하면서 많은 에너지를 소비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MIT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연구에 따르면 자율주행 차량은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'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바퀴 달린 데이터센터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'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로 불릴 정도로 에너지 소비가 큼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AI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와 자율주행 기술의 발전으로 데이터 센터의 전력 사용량이 급증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하지만 자율주행 인프라의 에너지 소비에 대한 구체적인 연구는 부족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인프라에는 센서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통신 장비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데이터 처리 시스템 등이 포함되며 이들도 전력을 소비하지만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이에 대한 구체적인 수치는 부족 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따라서 지속 가능한 자율주행 기술의 발전을 위해 인프라의 에너지 소비 평가가 필요</a:t>
            </a:r>
          </a:p>
        </p:txBody>
      </p:sp>
      <p:pic>
        <p:nvPicPr>
          <p:cNvPr id="1026" name="Picture 2" descr="무조건적인 데이터센터 구축은 문제, 전력·인력 고려해야 ...">
            <a:extLst>
              <a:ext uri="{FF2B5EF4-FFF2-40B4-BE49-F238E27FC236}">
                <a16:creationId xmlns:a16="http://schemas.microsoft.com/office/drawing/2014/main" id="{FC6ECD21-5A32-4667-F8C1-8004B950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31" y="1750951"/>
            <a:ext cx="3757259" cy="21904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교통 상황 안내, 지체와 정체의 차이는? : 엔카 미디어">
            <a:extLst>
              <a:ext uri="{FF2B5EF4-FFF2-40B4-BE49-F238E27FC236}">
                <a16:creationId xmlns:a16="http://schemas.microsoft.com/office/drawing/2014/main" id="{1553AEF3-BE8F-1020-8465-748F17A3D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44" y="1750950"/>
            <a:ext cx="3595949" cy="21793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BC31DB38-61F7-8FB7-1488-2F673D872E15}"/>
              </a:ext>
            </a:extLst>
          </p:cNvPr>
          <p:cNvSpPr txBox="1">
            <a:spLocks/>
          </p:cNvSpPr>
          <p:nvPr/>
        </p:nvSpPr>
        <p:spPr>
          <a:xfrm>
            <a:off x="0" y="1121132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/>
              <a:t>연구 배경 및</a:t>
            </a:r>
            <a:r>
              <a:rPr lang="en-US" altLang="ko-KR" b="1" dirty="0"/>
              <a:t> </a:t>
            </a:r>
            <a:r>
              <a:rPr lang="ko-KR" altLang="en-US" b="1" dirty="0"/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94338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D9B995-57D8-004F-B2A0-8921DBE4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8C452-F4AD-C497-EF08-80755D158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8958B3-966D-1E2B-B949-3E46EF33CB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/>
              <a:t>연구 질문 및 가설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B08B0C-2B80-9C9C-83C3-28CF75C99C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질문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EB052-AF3D-61C0-C7DB-9C573B0F603B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BCB148-4DD3-35FE-7496-298C807A319A}"/>
              </a:ext>
            </a:extLst>
          </p:cNvPr>
          <p:cNvSpPr/>
          <p:nvPr/>
        </p:nvSpPr>
        <p:spPr>
          <a:xfrm>
            <a:off x="413543" y="4549288"/>
            <a:ext cx="9866313" cy="626921"/>
          </a:xfrm>
          <a:prstGeom prst="rect">
            <a:avLst/>
          </a:prstGeom>
          <a:gradFill>
            <a:gsLst>
              <a:gs pos="0">
                <a:srgbClr val="0047BB"/>
              </a:gs>
              <a:gs pos="29400">
                <a:srgbClr val="0464BB"/>
              </a:gs>
              <a:gs pos="100000">
                <a:srgbClr val="0CA9BB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자율주행자동차의 발전으로 전력공급과 탄소배출에는 어떠한 변화가 생길 것인가</a:t>
            </a:r>
            <a:r>
              <a:rPr lang="en-US" altLang="ko-KR" sz="2000" dirty="0">
                <a:latin typeface="+mj-ea"/>
                <a:ea typeface="+mj-ea"/>
              </a:rPr>
              <a:t>?</a:t>
            </a:r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6B30769A-C9BA-BBB8-D95F-28B0086CFBA9}"/>
              </a:ext>
            </a:extLst>
          </p:cNvPr>
          <p:cNvSpPr txBox="1">
            <a:spLocks/>
          </p:cNvSpPr>
          <p:nvPr/>
        </p:nvSpPr>
        <p:spPr>
          <a:xfrm>
            <a:off x="3695700" y="2232444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/>
              <a:t>연구질문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D2AB903-978D-A44B-E8E9-D227DC7857EE}"/>
              </a:ext>
            </a:extLst>
          </p:cNvPr>
          <p:cNvSpPr/>
          <p:nvPr/>
        </p:nvSpPr>
        <p:spPr>
          <a:xfrm>
            <a:off x="5165152" y="3414919"/>
            <a:ext cx="361507" cy="729835"/>
          </a:xfrm>
          <a:prstGeom prst="downArrow">
            <a:avLst/>
          </a:prstGeom>
          <a:solidFill>
            <a:srgbClr val="0024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D606D-2656-24B3-4030-C1EB8465BF15}"/>
              </a:ext>
            </a:extLst>
          </p:cNvPr>
          <p:cNvSpPr txBox="1"/>
          <p:nvPr/>
        </p:nvSpPr>
        <p:spPr>
          <a:xfrm>
            <a:off x="909801" y="3009511"/>
            <a:ext cx="8683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자율주행자동차의 발전으로 사회에는 어떠한 변화가 생길 것인가</a:t>
            </a:r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300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A5CE-FC1D-4EA7-AEB4-CE4E7FC1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7EA16F-6BB2-B3FC-8A3C-3FE85721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60968D-E60D-9D7D-A435-C3EB529A3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3F5257-9134-7CA9-D61C-76AE52C0C8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/>
              <a:t>연구 질문 및 가설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1B7D29-4DD1-6A30-BD81-370871902F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가설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EE759-E962-237A-87DE-5E7140DF7A56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6971F8D-4890-4F64-F0B8-03FA693828D8}"/>
              </a:ext>
            </a:extLst>
          </p:cNvPr>
          <p:cNvSpPr txBox="1">
            <a:spLocks/>
          </p:cNvSpPr>
          <p:nvPr/>
        </p:nvSpPr>
        <p:spPr>
          <a:xfrm>
            <a:off x="-552436" y="1078687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/>
              <a:t>연구 가설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651D5-FCA6-7731-C99B-776DF4D98DEE}"/>
              </a:ext>
            </a:extLst>
          </p:cNvPr>
          <p:cNvSpPr txBox="1"/>
          <p:nvPr/>
        </p:nvSpPr>
        <p:spPr>
          <a:xfrm>
            <a:off x="479649" y="1853753"/>
            <a:ext cx="4762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자율주행자동차의 도입으로 전력 공급량은 </a:t>
            </a:r>
            <a:endParaRPr lang="en-US" altLang="ko-KR" sz="1400" dirty="0">
              <a:solidFill>
                <a:srgbClr val="086E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현재보다 증가할 것 </a:t>
            </a:r>
            <a:endParaRPr lang="en-US" altLang="ko-KR" sz="1400" dirty="0">
              <a:solidFill>
                <a:srgbClr val="086E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36488-864F-BA62-B803-69E2085CF65E}"/>
              </a:ext>
            </a:extLst>
          </p:cNvPr>
          <p:cNvSpPr txBox="1"/>
          <p:nvPr/>
        </p:nvSpPr>
        <p:spPr>
          <a:xfrm>
            <a:off x="5449963" y="1853753"/>
            <a:ext cx="4762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자율주행자동차의 도입으로 탄소배출량은 </a:t>
            </a:r>
            <a:endParaRPr lang="en-US" altLang="ko-KR" sz="1400" dirty="0">
              <a:solidFill>
                <a:srgbClr val="086E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현재보다 감소할 것이다</a:t>
            </a:r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ko-KR" altLang="en-US" sz="1400" dirty="0">
              <a:solidFill>
                <a:srgbClr val="086E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915C6B3-5042-7902-5588-58A8EEB2F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58" y="2900403"/>
            <a:ext cx="4211642" cy="28055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D621ED0-B14C-E015-10E9-758CBF6C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58" y="2614620"/>
            <a:ext cx="3942896" cy="39428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1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347F1-F718-14FC-0EB1-CB2CD9D8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72D4C4-95E4-10DB-8710-6B9BCEF5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53EAC3-C988-D0F2-6091-A0551D88F1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EA62E-BCBA-6B37-4134-47C5A498D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/>
              <a:t>연구 질문 및 가설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9536C1-C542-C6F8-D00F-900070C6B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41C4F2-D284-20BE-5817-1953C6B4A027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E2012BAC-5D24-73F9-D43D-72D4B895BBA8}"/>
              </a:ext>
            </a:extLst>
          </p:cNvPr>
          <p:cNvSpPr txBox="1">
            <a:spLocks/>
          </p:cNvSpPr>
          <p:nvPr/>
        </p:nvSpPr>
        <p:spPr>
          <a:xfrm>
            <a:off x="894873" y="946512"/>
            <a:ext cx="3878174" cy="6247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0" dirty="0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E13062F8-3599-B652-2FC5-5158C91F9290}"/>
              </a:ext>
            </a:extLst>
          </p:cNvPr>
          <p:cNvSpPr txBox="1">
            <a:spLocks/>
          </p:cNvSpPr>
          <p:nvPr/>
        </p:nvSpPr>
        <p:spPr>
          <a:xfrm>
            <a:off x="-552436" y="1078687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/>
              <a:t>연구 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CA817-F3A9-C68B-3866-5817956D36E3}"/>
              </a:ext>
            </a:extLst>
          </p:cNvPr>
          <p:cNvSpPr txBox="1"/>
          <p:nvPr/>
        </p:nvSpPr>
        <p:spPr>
          <a:xfrm>
            <a:off x="1742496" y="1850560"/>
            <a:ext cx="214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에너지 소비량 예측</a:t>
            </a:r>
            <a:endParaRPr lang="en-US" altLang="ko-KR" sz="1400" b="1" dirty="0">
              <a:solidFill>
                <a:srgbClr val="086E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FC1B6-BE13-A774-16B4-E5E06995B904}"/>
              </a:ext>
            </a:extLst>
          </p:cNvPr>
          <p:cNvSpPr txBox="1"/>
          <p:nvPr/>
        </p:nvSpPr>
        <p:spPr>
          <a:xfrm>
            <a:off x="6870539" y="1850561"/>
            <a:ext cx="214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탄소 배출량 계산</a:t>
            </a:r>
            <a:endParaRPr lang="en-US" altLang="ko-KR" sz="1400" b="1" dirty="0">
              <a:solidFill>
                <a:srgbClr val="086E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80B2F3-4726-DB6C-B430-A2838ABDA5D2}"/>
              </a:ext>
            </a:extLst>
          </p:cNvPr>
          <p:cNvSpPr txBox="1"/>
          <p:nvPr/>
        </p:nvSpPr>
        <p:spPr>
          <a:xfrm>
            <a:off x="734605" y="2182374"/>
            <a:ext cx="543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자율주행차 </a:t>
            </a:r>
            <a:r>
              <a:rPr lang="ko-KR" altLang="en-US" sz="1200" dirty="0" err="1">
                <a:latin typeface="+mn-ea"/>
              </a:rPr>
              <a:t>도입률에</a:t>
            </a:r>
            <a:r>
              <a:rPr lang="ko-KR" altLang="en-US" sz="1200" dirty="0">
                <a:latin typeface="+mn-ea"/>
              </a:rPr>
              <a:t> 따른 서울시내의 자율주행 운행시 에너지 소비량 산출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RSU </a:t>
            </a:r>
            <a:r>
              <a:rPr lang="ko-KR" altLang="en-US" sz="1200" dirty="0">
                <a:latin typeface="+mn-ea"/>
              </a:rPr>
              <a:t>등 인프라의 에너지소비량 산출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자율주행 운행</a:t>
            </a:r>
            <a:r>
              <a:rPr lang="en-US" altLang="ko-KR" sz="1200" dirty="0">
                <a:latin typeface="+mn-ea"/>
              </a:rPr>
              <a:t>+</a:t>
            </a:r>
            <a:r>
              <a:rPr lang="ko-KR" altLang="en-US" sz="1200" dirty="0">
                <a:latin typeface="+mn-ea"/>
              </a:rPr>
              <a:t>인프라</a:t>
            </a:r>
            <a:r>
              <a:rPr lang="en-US" altLang="ko-KR" sz="1200" dirty="0">
                <a:latin typeface="+mn-ea"/>
              </a:rPr>
              <a:t>+</a:t>
            </a:r>
            <a:r>
              <a:rPr lang="ko-KR" altLang="en-US" sz="1200" dirty="0">
                <a:latin typeface="+mn-ea"/>
              </a:rPr>
              <a:t>데이터센터의 총 에너지 소모예측 모델을 설계 및 산출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5BE82-1F9E-5FE8-9F86-58445E8B4B24}"/>
              </a:ext>
            </a:extLst>
          </p:cNvPr>
          <p:cNvSpPr txBox="1"/>
          <p:nvPr/>
        </p:nvSpPr>
        <p:spPr>
          <a:xfrm>
            <a:off x="6292836" y="2182374"/>
            <a:ext cx="330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화석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전기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자율주행으로 전환됨에 따른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에너지 소비량을 기반 탄소 배출량  모형 설계 및 예측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6761341-D03A-6D2F-DACA-37DAAC7DA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471" y="2801135"/>
            <a:ext cx="3303365" cy="33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617B1D01-1136-9645-2078-4CB785AC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36" y="3249072"/>
            <a:ext cx="4034183" cy="21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6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ED6DEC-28FC-3470-EB1D-53F29E9B1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>
          <a:xfrm>
            <a:off x="-5" y="-1"/>
            <a:ext cx="10691818" cy="75596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E1ED56-F500-902F-8193-F9246AF9C207}"/>
              </a:ext>
            </a:extLst>
          </p:cNvPr>
          <p:cNvSpPr/>
          <p:nvPr/>
        </p:nvSpPr>
        <p:spPr>
          <a:xfrm>
            <a:off x="2878931" y="1894971"/>
            <a:ext cx="4933949" cy="5210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/>
            </a:solidFill>
          </a:ln>
          <a:effectLst>
            <a:innerShdw blurRad="2286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A310-4E6D-BD45-31F4-92C4D10E8C7C}"/>
              </a:ext>
            </a:extLst>
          </p:cNvPr>
          <p:cNvSpPr txBox="1"/>
          <p:nvPr/>
        </p:nvSpPr>
        <p:spPr>
          <a:xfrm>
            <a:off x="2878931" y="1813170"/>
            <a:ext cx="4933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03</a:t>
            </a:r>
            <a:endParaRPr lang="ko-KR" altLang="en-US" sz="13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457EA-587E-1946-95A9-4E2108E7A1C1}"/>
              </a:ext>
            </a:extLst>
          </p:cNvPr>
          <p:cNvSpPr txBox="1"/>
          <p:nvPr/>
        </p:nvSpPr>
        <p:spPr>
          <a:xfrm>
            <a:off x="2878930" y="3792537"/>
            <a:ext cx="493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이론적 고찰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C3576-996F-F31B-D992-310AEB7B1A52}"/>
              </a:ext>
            </a:extLst>
          </p:cNvPr>
          <p:cNvSpPr txBox="1"/>
          <p:nvPr/>
        </p:nvSpPr>
        <p:spPr>
          <a:xfrm>
            <a:off x="2878929" y="4500423"/>
            <a:ext cx="4933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자율주행자동차의 정의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선행연구 검토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endParaRPr lang="ko-KR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606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D9B995-57D8-004F-B2A0-8921DBE4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8C452-F4AD-C497-EF08-80755D158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8958B3-966D-1E2B-B949-3E46EF33CB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이론적 고찰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B08B0C-2B80-9C9C-83C3-28CF75C99C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자율주행자동차 정의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EB052-AF3D-61C0-C7DB-9C573B0F603B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C2A6C-C11F-CCFD-777C-BE56CA953BA4}"/>
              </a:ext>
            </a:extLst>
          </p:cNvPr>
          <p:cNvSpPr txBox="1"/>
          <p:nvPr/>
        </p:nvSpPr>
        <p:spPr>
          <a:xfrm>
            <a:off x="795524" y="2604684"/>
            <a:ext cx="436126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1200" dirty="0">
                <a:latin typeface="+mn-ea"/>
              </a:rPr>
              <a:t>자율주행은 운전자의 개입 없이 차량 스스로 주변 환경을 인식하고 판단하여 주행하는 기술을 의미</a:t>
            </a:r>
            <a:endParaRPr lang="en-US" altLang="ko-KR" sz="1200" dirty="0">
              <a:latin typeface="+mn-ea"/>
            </a:endParaRP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1200" dirty="0">
                <a:latin typeface="+mn-ea"/>
              </a:rPr>
              <a:t>인공지능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센서 기술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통신 기술 등 다양한 첨단 기술의 융합으로 구현</a:t>
            </a:r>
            <a:endParaRPr lang="en-US" altLang="ko-KR" sz="1200" dirty="0">
              <a:latin typeface="+mn-ea"/>
            </a:endParaRP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1200" dirty="0">
                <a:latin typeface="+mn-ea"/>
              </a:rPr>
              <a:t>단순히 차량을 움직이는 것을 넘어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복잡한 도로 환경에서 안전하고 효율적으로 주행할 수 있는 능력을 포함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DE9D0072-3E02-F0A9-8761-B03E9B24D5B2}"/>
              </a:ext>
            </a:extLst>
          </p:cNvPr>
          <p:cNvSpPr txBox="1">
            <a:spLocks/>
          </p:cNvSpPr>
          <p:nvPr/>
        </p:nvSpPr>
        <p:spPr>
          <a:xfrm>
            <a:off x="724104" y="2232151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자율주행자동차의 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893A6-89B6-26B5-7E49-52D76AB233DC}"/>
              </a:ext>
            </a:extLst>
          </p:cNvPr>
          <p:cNvSpPr txBox="1"/>
          <p:nvPr/>
        </p:nvSpPr>
        <p:spPr>
          <a:xfrm>
            <a:off x="795524" y="4452639"/>
            <a:ext cx="4509568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1200" dirty="0">
                <a:latin typeface="+mn-ea"/>
              </a:rPr>
              <a:t>환경 인식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라이다</a:t>
            </a:r>
            <a:r>
              <a:rPr lang="en-US" altLang="ko-KR" sz="1200" dirty="0">
                <a:latin typeface="+mn-ea"/>
              </a:rPr>
              <a:t>(LiDAR), </a:t>
            </a:r>
            <a:r>
              <a:rPr lang="ko-KR" altLang="en-US" sz="1200" dirty="0">
                <a:latin typeface="+mn-ea"/>
              </a:rPr>
              <a:t>레이더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카메라 등으로 주변 상황 감지</a:t>
            </a:r>
            <a:endParaRPr lang="en-US" altLang="ko-KR" sz="1200" dirty="0">
              <a:latin typeface="+mn-ea"/>
            </a:endParaRP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1200" dirty="0">
                <a:latin typeface="+mn-ea"/>
              </a:rPr>
              <a:t>경로 계획</a:t>
            </a:r>
            <a:r>
              <a:rPr lang="en-US" altLang="ko-KR" sz="1200" dirty="0">
                <a:latin typeface="+mn-ea"/>
              </a:rPr>
              <a:t>: GPS, HD</a:t>
            </a:r>
            <a:r>
              <a:rPr lang="ko-KR" altLang="en-US" sz="1200" dirty="0">
                <a:latin typeface="+mn-ea"/>
              </a:rPr>
              <a:t>맵 기반으로 최적 경로 설정</a:t>
            </a: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1200" dirty="0">
                <a:latin typeface="+mn-ea"/>
              </a:rPr>
              <a:t>제어 시스템</a:t>
            </a:r>
            <a:r>
              <a:rPr lang="en-US" altLang="ko-KR" sz="1200" dirty="0">
                <a:latin typeface="+mn-ea"/>
              </a:rPr>
              <a:t>: AI</a:t>
            </a:r>
            <a:r>
              <a:rPr lang="ko-KR" altLang="en-US" sz="1200" dirty="0">
                <a:latin typeface="+mn-ea"/>
              </a:rPr>
              <a:t>를 통한 주행 경로 판단 및 실행</a:t>
            </a:r>
            <a:endParaRPr lang="en-US" altLang="ko-KR" sz="1200" dirty="0">
              <a:latin typeface="+mn-ea"/>
            </a:endParaRP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en-US" altLang="ko-KR" sz="1200" dirty="0">
                <a:latin typeface="+mn-ea"/>
              </a:rPr>
              <a:t>V2X </a:t>
            </a:r>
            <a:r>
              <a:rPr lang="ko-KR" altLang="en-US" sz="1200" dirty="0">
                <a:latin typeface="+mn-ea"/>
              </a:rPr>
              <a:t>통신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차량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차량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차량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인프라 간 정보 교환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D35CF110-0B60-7BC0-9864-2C57A601899F}"/>
              </a:ext>
            </a:extLst>
          </p:cNvPr>
          <p:cNvSpPr txBox="1">
            <a:spLocks/>
          </p:cNvSpPr>
          <p:nvPr/>
        </p:nvSpPr>
        <p:spPr>
          <a:xfrm>
            <a:off x="724104" y="4080106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자율주행자동차의 주요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09A48C-2828-A7A9-50A5-12D15726A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0213" y="1169952"/>
            <a:ext cx="3830950" cy="24826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3C0B90-7942-2C47-10D2-FD4EC0602FE3}"/>
              </a:ext>
            </a:extLst>
          </p:cNvPr>
          <p:cNvSpPr txBox="1"/>
          <p:nvPr/>
        </p:nvSpPr>
        <p:spPr>
          <a:xfrm>
            <a:off x="6746309" y="3675513"/>
            <a:ext cx="2137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 dirty="0"/>
              <a:t>&lt; </a:t>
            </a:r>
            <a:r>
              <a:rPr lang="ko-KR" altLang="en-US" sz="1200" dirty="0"/>
              <a:t>현대자동차 자율주행자동차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028" name="Picture 4" descr="충남 내포신도시 홍예공원 일원에서 자율주행 자동차가 운행되고 있다. 도 제공">
            <a:extLst>
              <a:ext uri="{FF2B5EF4-FFF2-40B4-BE49-F238E27FC236}">
                <a16:creationId xmlns:a16="http://schemas.microsoft.com/office/drawing/2014/main" id="{0E22345B-8ECA-0F3C-2F20-0B4CE808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41" y="3964749"/>
            <a:ext cx="3857122" cy="28928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5955F3-857C-2C69-F1D8-A1A4A68AB403}"/>
              </a:ext>
            </a:extLst>
          </p:cNvPr>
          <p:cNvSpPr txBox="1"/>
          <p:nvPr/>
        </p:nvSpPr>
        <p:spPr>
          <a:xfrm>
            <a:off x="6746309" y="6860392"/>
            <a:ext cx="2137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 dirty="0"/>
              <a:t>&lt; </a:t>
            </a:r>
            <a:r>
              <a:rPr lang="ko-KR" altLang="en-US" sz="1200" dirty="0"/>
              <a:t>내포신도시 자율주행자동차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874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D9B995-57D8-004F-B2A0-8921DBE4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8C452-F4AD-C497-EF08-80755D158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8958B3-966D-1E2B-B949-3E46EF33CB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이론적 고찰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B08B0C-2B80-9C9C-83C3-28CF75C99C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자율주행자동차 정의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EB052-AF3D-61C0-C7DB-9C573B0F603B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0D0DED9E-1E20-6AF4-8C4F-8AC13B03D86C}"/>
              </a:ext>
            </a:extLst>
          </p:cNvPr>
          <p:cNvSpPr txBox="1">
            <a:spLocks/>
          </p:cNvSpPr>
          <p:nvPr/>
        </p:nvSpPr>
        <p:spPr>
          <a:xfrm>
            <a:off x="341330" y="1077746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자율주행자동차의 단계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8A4435-891F-857A-E36A-664146A9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228" y="2096829"/>
            <a:ext cx="7768944" cy="4643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33D130-D9B3-DC14-53CB-2C140F999BD0}"/>
              </a:ext>
            </a:extLst>
          </p:cNvPr>
          <p:cNvSpPr txBox="1"/>
          <p:nvPr/>
        </p:nvSpPr>
        <p:spPr>
          <a:xfrm>
            <a:off x="412750" y="1450279"/>
            <a:ext cx="9515021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1200" dirty="0">
                <a:latin typeface="+mn-ea"/>
              </a:rPr>
              <a:t>자율주행 기술의 발전 수준을 나타내기 위해 </a:t>
            </a:r>
            <a:r>
              <a:rPr lang="en-US" altLang="ko-KR" sz="1200" dirty="0">
                <a:latin typeface="+mn-ea"/>
              </a:rPr>
              <a:t>SAE(Society of Automotive Engineers) International</a:t>
            </a:r>
            <a:r>
              <a:rPr lang="ko-KR" altLang="en-US" sz="1200" dirty="0">
                <a:latin typeface="+mn-ea"/>
              </a:rPr>
              <a:t>에서 제정한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단계 분류 체계가 널리 사용</a:t>
            </a:r>
            <a:endParaRPr lang="en-US" altLang="ko-KR" sz="1200" dirty="0">
              <a:latin typeface="+mn-ea"/>
            </a:endParaRP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1200" dirty="0">
                <a:latin typeface="+mn-ea"/>
              </a:rPr>
              <a:t>이는 레벨 </a:t>
            </a:r>
            <a:r>
              <a:rPr lang="en-US" altLang="ko-KR" sz="1200" dirty="0">
                <a:latin typeface="+mn-ea"/>
              </a:rPr>
              <a:t>0(</a:t>
            </a:r>
            <a:r>
              <a:rPr lang="ko-KR" altLang="en-US" sz="1200" dirty="0">
                <a:latin typeface="+mn-ea"/>
              </a:rPr>
              <a:t>완전 수동 주행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부터 레벨 </a:t>
            </a:r>
            <a:r>
              <a:rPr lang="en-US" altLang="ko-KR" sz="1200" dirty="0">
                <a:latin typeface="+mn-ea"/>
              </a:rPr>
              <a:t>5(</a:t>
            </a:r>
            <a:r>
              <a:rPr lang="ko-KR" altLang="en-US" sz="1200" dirty="0">
                <a:latin typeface="+mn-ea"/>
              </a:rPr>
              <a:t>완전 자율주행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까지로 구분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35580-81C3-F455-C861-641E1EA01615}"/>
              </a:ext>
            </a:extLst>
          </p:cNvPr>
          <p:cNvSpPr txBox="1"/>
          <p:nvPr/>
        </p:nvSpPr>
        <p:spPr>
          <a:xfrm>
            <a:off x="4150704" y="6881425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 dirty="0"/>
              <a:t>&lt; </a:t>
            </a:r>
            <a:r>
              <a:rPr lang="ko-KR" altLang="en-US" sz="1200" dirty="0"/>
              <a:t>자율주행자동차 </a:t>
            </a:r>
            <a:r>
              <a:rPr lang="en-US" altLang="ko-KR" sz="1200" dirty="0"/>
              <a:t>6</a:t>
            </a:r>
            <a:r>
              <a:rPr lang="ko-KR" altLang="en-US" sz="1200" dirty="0"/>
              <a:t>단계 분류체계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339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4B7CD-D2E4-B451-D83E-C22772C9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7F2833-E457-1A36-7BF1-42BFE60C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CE8F53-1494-F3C4-11A2-885C2ABF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2A7A52-22ED-CDE5-9BB5-DFFDE6CA0E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이론적 고찰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9E5EA3-7E83-8C55-719B-F9F57598ED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선행 연구 검토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A8F873-CC61-C311-BD72-9AB94BEF0189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89AFB97C-54CE-C7BE-AB06-4664991BF993}"/>
              </a:ext>
            </a:extLst>
          </p:cNvPr>
          <p:cNvSpPr txBox="1">
            <a:spLocks/>
          </p:cNvSpPr>
          <p:nvPr/>
        </p:nvSpPr>
        <p:spPr>
          <a:xfrm>
            <a:off x="876706" y="952567"/>
            <a:ext cx="3878174" cy="6247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0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F4204263-AF33-1295-E312-106BF9E06A0D}"/>
              </a:ext>
            </a:extLst>
          </p:cNvPr>
          <p:cNvSpPr txBox="1">
            <a:spLocks/>
          </p:cNvSpPr>
          <p:nvPr/>
        </p:nvSpPr>
        <p:spPr>
          <a:xfrm>
            <a:off x="961825" y="2295697"/>
            <a:ext cx="8496272" cy="12837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/>
              <a:t>자율주행차 전용 공간에서 일반 차량 </a:t>
            </a:r>
            <a:r>
              <a:rPr lang="en-US" altLang="ko-KR" b="1" dirty="0"/>
              <a:t>100% </a:t>
            </a:r>
            <a:r>
              <a:rPr lang="ko-KR" altLang="en-US" b="1" dirty="0"/>
              <a:t>환경 대비 평균 속도 </a:t>
            </a:r>
            <a:r>
              <a:rPr lang="en-US" altLang="ko-KR" b="1" dirty="0"/>
              <a:t>40% </a:t>
            </a:r>
            <a:r>
              <a:rPr lang="ko-KR" altLang="en-US" b="1" dirty="0"/>
              <a:t>향상</a:t>
            </a:r>
            <a:r>
              <a:rPr lang="en-US" altLang="ko-KR" b="1" dirty="0"/>
              <a:t>, </a:t>
            </a:r>
            <a:r>
              <a:rPr lang="ko-KR" altLang="en-US" b="1" dirty="0"/>
              <a:t>통행 시간 </a:t>
            </a:r>
            <a:r>
              <a:rPr lang="en-US" altLang="ko-KR" b="1" dirty="0"/>
              <a:t>33% </a:t>
            </a:r>
            <a:r>
              <a:rPr lang="ko-KR" altLang="en-US" b="1" dirty="0"/>
              <a:t>감소 </a:t>
            </a:r>
            <a:r>
              <a:rPr lang="en-US" altLang="ko-KR" b="1" dirty="0"/>
              <a:t>(</a:t>
            </a:r>
            <a:r>
              <a:rPr lang="ko-KR" altLang="en-US" b="1" dirty="0"/>
              <a:t>서울연구원</a:t>
            </a:r>
            <a:r>
              <a:rPr lang="en-US" altLang="ko-KR" b="1" dirty="0"/>
              <a:t>,2024).</a:t>
            </a:r>
            <a:endParaRPr lang="ko-KR" altLang="en-US" b="1" dirty="0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32F0E90C-B52C-A4BB-A2EB-306A12141611}"/>
              </a:ext>
            </a:extLst>
          </p:cNvPr>
          <p:cNvSpPr txBox="1">
            <a:spLocks/>
          </p:cNvSpPr>
          <p:nvPr/>
        </p:nvSpPr>
        <p:spPr>
          <a:xfrm>
            <a:off x="1098564" y="5581533"/>
            <a:ext cx="8496272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/>
              <a:t>자율주행자동차의 발전으로 전력공급에는 어떠한 변화가 생길 것인가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D851A9A-A2A1-DF38-6890-972DAB4AB8CA}"/>
              </a:ext>
            </a:extLst>
          </p:cNvPr>
          <p:cNvSpPr/>
          <p:nvPr/>
        </p:nvSpPr>
        <p:spPr>
          <a:xfrm>
            <a:off x="4985596" y="3741236"/>
            <a:ext cx="720620" cy="11131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27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71DCC8E-2453-7257-5EA1-D4B611EF41FD}"/>
              </a:ext>
            </a:extLst>
          </p:cNvPr>
          <p:cNvSpPr txBox="1"/>
          <p:nvPr/>
        </p:nvSpPr>
        <p:spPr>
          <a:xfrm>
            <a:off x="543073" y="1204919"/>
            <a:ext cx="4803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>
                  <a:gsLst>
                    <a:gs pos="0">
                      <a:srgbClr val="00249C"/>
                    </a:gs>
                    <a:gs pos="100000">
                      <a:schemeClr val="tx1"/>
                    </a:gs>
                  </a:gsLst>
                  <a:lin ang="4200000" scaled="0"/>
                </a:gradFill>
                <a:latin typeface="+mj-ea"/>
                <a:ea typeface="+mj-ea"/>
              </a:rPr>
              <a:t>CONTENTS</a:t>
            </a:r>
            <a:endParaRPr lang="ko-KR" altLang="en-US" sz="6000" dirty="0">
              <a:gradFill>
                <a:gsLst>
                  <a:gs pos="0">
                    <a:srgbClr val="00249C"/>
                  </a:gs>
                  <a:gs pos="100000">
                    <a:schemeClr val="tx1"/>
                  </a:gs>
                </a:gsLst>
                <a:lin ang="4200000" scaled="0"/>
              </a:gradFill>
              <a:latin typeface="+mj-ea"/>
              <a:ea typeface="+mj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5ACCEA4-34A9-62D5-D052-1C3E8F7F5A38}"/>
              </a:ext>
            </a:extLst>
          </p:cNvPr>
          <p:cNvGrpSpPr/>
          <p:nvPr/>
        </p:nvGrpSpPr>
        <p:grpSpPr>
          <a:xfrm>
            <a:off x="6161525" y="367393"/>
            <a:ext cx="4940296" cy="1303501"/>
            <a:chOff x="5346700" y="1061001"/>
            <a:chExt cx="4940296" cy="1303501"/>
          </a:xfrm>
        </p:grpSpPr>
        <p:sp>
          <p:nvSpPr>
            <p:cNvPr id="6" name="텍스트 개체 틀 3">
              <a:extLst>
                <a:ext uri="{FF2B5EF4-FFF2-40B4-BE49-F238E27FC236}">
                  <a16:creationId xmlns:a16="http://schemas.microsoft.com/office/drawing/2014/main" id="{4CFCD9D9-71FD-17D6-FC8C-C935E92997E3}"/>
                </a:ext>
              </a:extLst>
            </p:cNvPr>
            <p:cNvSpPr txBox="1">
              <a:spLocks/>
            </p:cNvSpPr>
            <p:nvPr/>
          </p:nvSpPr>
          <p:spPr>
            <a:xfrm>
              <a:off x="5346700" y="1061001"/>
              <a:ext cx="1172210" cy="130350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 anchorCtr="0">
              <a:normAutofit/>
            </a:bodyPr>
            <a:lstStyle>
              <a:lvl1pPr marL="0" indent="0" algn="r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49C"/>
                  </a:solidFill>
                  <a:latin typeface="+mj-ea"/>
                  <a:ea typeface="+mj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6000" dirty="0">
                  <a:gradFill>
                    <a:gsLst>
                      <a:gs pos="0">
                        <a:srgbClr val="00249C"/>
                      </a:gs>
                      <a:gs pos="100000">
                        <a:schemeClr val="tx1"/>
                      </a:gs>
                    </a:gsLst>
                    <a:lin ang="4200000" scaled="0"/>
                  </a:gradFill>
                </a:rPr>
                <a:t>01</a:t>
              </a:r>
              <a:endParaRPr lang="ko-KR" altLang="en-US" sz="6000" dirty="0">
                <a:gradFill>
                  <a:gsLst>
                    <a:gs pos="0">
                      <a:srgbClr val="00249C"/>
                    </a:gs>
                    <a:gs pos="100000">
                      <a:schemeClr val="tx1"/>
                    </a:gs>
                  </a:gsLst>
                  <a:lin ang="4200000" scaled="0"/>
                </a:gra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D8C3C03-9336-D308-5EF0-48A98A40889E}"/>
                </a:ext>
              </a:extLst>
            </p:cNvPr>
            <p:cNvGrpSpPr/>
            <p:nvPr/>
          </p:nvGrpSpPr>
          <p:grpSpPr>
            <a:xfrm>
              <a:off x="6363017" y="1256809"/>
              <a:ext cx="3923979" cy="850330"/>
              <a:chOff x="6363017" y="1196138"/>
              <a:chExt cx="3923979" cy="85033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8C1983-6BCD-2117-3739-9479D1F0FF2D}"/>
                  </a:ext>
                </a:extLst>
              </p:cNvPr>
              <p:cNvSpPr txBox="1"/>
              <p:nvPr/>
            </p:nvSpPr>
            <p:spPr>
              <a:xfrm>
                <a:off x="6363017" y="1196138"/>
                <a:ext cx="392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+mj-ea"/>
                    <a:ea typeface="+mj-ea"/>
                  </a:rPr>
                  <a:t>서론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927A3A-7054-6DFE-3A69-8D628BB8D3BB}"/>
                  </a:ext>
                </a:extLst>
              </p:cNvPr>
              <p:cNvSpPr txBox="1"/>
              <p:nvPr/>
            </p:nvSpPr>
            <p:spPr>
              <a:xfrm>
                <a:off x="6363017" y="1584803"/>
                <a:ext cx="3923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n-ea"/>
                  </a:rPr>
                  <a:t>기술 동향</a:t>
                </a:r>
                <a:endParaRPr lang="en-US" altLang="ko-KR" sz="1200" dirty="0">
                  <a:latin typeface="+mn-ea"/>
                </a:endParaRPr>
              </a:p>
              <a:p>
                <a:r>
                  <a:rPr lang="ko-KR" altLang="en-US" sz="1200" dirty="0">
                    <a:latin typeface="+mn-ea"/>
                  </a:rPr>
                  <a:t>문제 제기</a:t>
                </a:r>
                <a:endParaRPr lang="en-US" altLang="ko-KR" sz="1200" dirty="0">
                  <a:latin typeface="+mn-ea"/>
                </a:endParaRP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4130AF2-E232-8281-0094-B9C4459B2522}"/>
              </a:ext>
            </a:extLst>
          </p:cNvPr>
          <p:cNvGrpSpPr/>
          <p:nvPr/>
        </p:nvGrpSpPr>
        <p:grpSpPr>
          <a:xfrm>
            <a:off x="6161525" y="1490196"/>
            <a:ext cx="4940296" cy="1303501"/>
            <a:chOff x="5346700" y="2435138"/>
            <a:chExt cx="4940296" cy="130350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9741F45-84C3-15F2-7954-B4A530D0E964}"/>
                </a:ext>
              </a:extLst>
            </p:cNvPr>
            <p:cNvGrpSpPr/>
            <p:nvPr/>
          </p:nvGrpSpPr>
          <p:grpSpPr>
            <a:xfrm>
              <a:off x="6363017" y="2684055"/>
              <a:ext cx="3923979" cy="996288"/>
              <a:chOff x="6363017" y="2579935"/>
              <a:chExt cx="3923979" cy="9962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7E1798-CF54-047B-E583-13B90E0DE0A1}"/>
                  </a:ext>
                </a:extLst>
              </p:cNvPr>
              <p:cNvSpPr txBox="1"/>
              <p:nvPr/>
            </p:nvSpPr>
            <p:spPr>
              <a:xfrm>
                <a:off x="6363017" y="2579935"/>
                <a:ext cx="392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+mj-ea"/>
                    <a:ea typeface="+mj-ea"/>
                  </a:rPr>
                  <a:t>연구 질문 및 가설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E990FD-DA23-416A-D5D6-6B452C33E668}"/>
                  </a:ext>
                </a:extLst>
              </p:cNvPr>
              <p:cNvSpPr txBox="1"/>
              <p:nvPr/>
            </p:nvSpPr>
            <p:spPr>
              <a:xfrm>
                <a:off x="6363017" y="2929892"/>
                <a:ext cx="39239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n-ea"/>
                  </a:rPr>
                  <a:t>연구 배경 및 필요성</a:t>
                </a:r>
                <a:endParaRPr lang="en-US" altLang="ko-KR" sz="1200" dirty="0">
                  <a:latin typeface="+mn-ea"/>
                </a:endParaRPr>
              </a:p>
              <a:p>
                <a:r>
                  <a:rPr lang="ko-KR" altLang="en-US" sz="1200" dirty="0">
                    <a:latin typeface="+mn-ea"/>
                  </a:rPr>
                  <a:t>연구 질문</a:t>
                </a:r>
                <a:endParaRPr lang="en-US" altLang="ko-KR" sz="1200" dirty="0">
                  <a:latin typeface="+mn-ea"/>
                </a:endParaRPr>
              </a:p>
              <a:p>
                <a:r>
                  <a:rPr lang="ko-KR" altLang="en-US" sz="1200" dirty="0">
                    <a:latin typeface="+mn-ea"/>
                  </a:rPr>
                  <a:t>연구 가설</a:t>
                </a:r>
                <a:endParaRPr lang="en-US" altLang="ko-KR" sz="1200" dirty="0">
                  <a:latin typeface="+mn-ea"/>
                </a:endParaRPr>
              </a:p>
            </p:txBody>
          </p:sp>
        </p:grpSp>
        <p:sp>
          <p:nvSpPr>
            <p:cNvPr id="25" name="텍스트 개체 틀 3">
              <a:extLst>
                <a:ext uri="{FF2B5EF4-FFF2-40B4-BE49-F238E27FC236}">
                  <a16:creationId xmlns:a16="http://schemas.microsoft.com/office/drawing/2014/main" id="{1A73BE70-0A02-C92A-80BC-36B39A9C1039}"/>
                </a:ext>
              </a:extLst>
            </p:cNvPr>
            <p:cNvSpPr txBox="1">
              <a:spLocks/>
            </p:cNvSpPr>
            <p:nvPr/>
          </p:nvSpPr>
          <p:spPr>
            <a:xfrm>
              <a:off x="5346700" y="2435138"/>
              <a:ext cx="1172210" cy="130350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 anchorCtr="0">
              <a:normAutofit/>
            </a:bodyPr>
            <a:lstStyle>
              <a:lvl1pPr marL="0" indent="0" algn="r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49C"/>
                  </a:solidFill>
                  <a:latin typeface="+mj-ea"/>
                  <a:ea typeface="+mj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6000" dirty="0">
                  <a:gradFill>
                    <a:gsLst>
                      <a:gs pos="0">
                        <a:srgbClr val="00249C"/>
                      </a:gs>
                      <a:gs pos="100000">
                        <a:schemeClr val="tx1"/>
                      </a:gs>
                    </a:gsLst>
                    <a:lin ang="4200000" scaled="0"/>
                  </a:gradFill>
                </a:rPr>
                <a:t>02</a:t>
              </a:r>
              <a:endParaRPr lang="ko-KR" altLang="en-US" sz="6000" dirty="0">
                <a:gradFill>
                  <a:gsLst>
                    <a:gs pos="0">
                      <a:srgbClr val="00249C"/>
                    </a:gs>
                    <a:gs pos="100000">
                      <a:schemeClr val="tx1"/>
                    </a:gs>
                  </a:gsLst>
                  <a:lin ang="4200000" scaled="0"/>
                </a:gra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3246AD-435A-91ED-1AD9-937371C6D9B7}"/>
              </a:ext>
            </a:extLst>
          </p:cNvPr>
          <p:cNvGrpSpPr/>
          <p:nvPr/>
        </p:nvGrpSpPr>
        <p:grpSpPr>
          <a:xfrm>
            <a:off x="6161525" y="2612999"/>
            <a:ext cx="4940296" cy="1303501"/>
            <a:chOff x="5346700" y="3426452"/>
            <a:chExt cx="4940296" cy="130350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79385C4-C21A-F58B-2B85-C4D3C271DA63}"/>
                </a:ext>
              </a:extLst>
            </p:cNvPr>
            <p:cNvGrpSpPr/>
            <p:nvPr/>
          </p:nvGrpSpPr>
          <p:grpSpPr>
            <a:xfrm>
              <a:off x="6363017" y="3622954"/>
              <a:ext cx="3923979" cy="848941"/>
              <a:chOff x="6363017" y="3460837"/>
              <a:chExt cx="3923979" cy="84894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0893A2-E6D1-BAE1-869E-7E990323770D}"/>
                  </a:ext>
                </a:extLst>
              </p:cNvPr>
              <p:cNvSpPr txBox="1"/>
              <p:nvPr/>
            </p:nvSpPr>
            <p:spPr>
              <a:xfrm>
                <a:off x="6363017" y="3460837"/>
                <a:ext cx="392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+mj-ea"/>
                    <a:ea typeface="+mj-ea"/>
                  </a:rPr>
                  <a:t>이론적 고찰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A52528-4D44-5631-0C73-0C4A0C8212DC}"/>
                  </a:ext>
                </a:extLst>
              </p:cNvPr>
              <p:cNvSpPr txBox="1"/>
              <p:nvPr/>
            </p:nvSpPr>
            <p:spPr>
              <a:xfrm>
                <a:off x="6363017" y="3848113"/>
                <a:ext cx="3923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n-ea"/>
                  </a:rPr>
                  <a:t>선행 연구 검토</a:t>
                </a:r>
                <a:endParaRPr lang="en-US" altLang="ko-KR" sz="1200" dirty="0">
                  <a:latin typeface="+mn-ea"/>
                </a:endParaRPr>
              </a:p>
              <a:p>
                <a:r>
                  <a:rPr lang="ko-KR" altLang="en-US" sz="1200" dirty="0">
                    <a:latin typeface="+mn-ea"/>
                  </a:rPr>
                  <a:t>자율주행자동차의 정의</a:t>
                </a:r>
                <a:endParaRPr lang="en-US" altLang="ko-KR" sz="1200" dirty="0">
                  <a:latin typeface="+mn-ea"/>
                </a:endParaRPr>
              </a:p>
            </p:txBody>
          </p:sp>
        </p:grpSp>
        <p:sp>
          <p:nvSpPr>
            <p:cNvPr id="26" name="텍스트 개체 틀 3">
              <a:extLst>
                <a:ext uri="{FF2B5EF4-FFF2-40B4-BE49-F238E27FC236}">
                  <a16:creationId xmlns:a16="http://schemas.microsoft.com/office/drawing/2014/main" id="{3F51F9B4-9FEE-6E46-640A-A09F4E91C9B9}"/>
                </a:ext>
              </a:extLst>
            </p:cNvPr>
            <p:cNvSpPr txBox="1">
              <a:spLocks/>
            </p:cNvSpPr>
            <p:nvPr/>
          </p:nvSpPr>
          <p:spPr>
            <a:xfrm>
              <a:off x="5346700" y="3426452"/>
              <a:ext cx="1172210" cy="130350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 anchorCtr="0">
              <a:normAutofit/>
            </a:bodyPr>
            <a:lstStyle>
              <a:lvl1pPr marL="0" indent="0" algn="r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49C"/>
                  </a:solidFill>
                  <a:latin typeface="+mj-ea"/>
                  <a:ea typeface="+mj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6000" dirty="0">
                  <a:gradFill>
                    <a:gsLst>
                      <a:gs pos="0">
                        <a:srgbClr val="00249C"/>
                      </a:gs>
                      <a:gs pos="100000">
                        <a:schemeClr val="tx1"/>
                      </a:gs>
                    </a:gsLst>
                    <a:lin ang="4200000" scaled="0"/>
                  </a:gradFill>
                </a:rPr>
                <a:t>03</a:t>
              </a:r>
              <a:endParaRPr lang="ko-KR" altLang="en-US" sz="6000" dirty="0">
                <a:gradFill>
                  <a:gsLst>
                    <a:gs pos="0">
                      <a:srgbClr val="00249C"/>
                    </a:gs>
                    <a:gs pos="100000">
                      <a:schemeClr val="tx1"/>
                    </a:gs>
                  </a:gsLst>
                  <a:lin ang="4200000" scaled="0"/>
                </a:gradFill>
              </a:endParaRP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3FC421-E05F-6CE0-217D-CF33D1C423D3}"/>
              </a:ext>
            </a:extLst>
          </p:cNvPr>
          <p:cNvCxnSpPr>
            <a:cxnSpLocks/>
          </p:cNvCxnSpPr>
          <p:nvPr/>
        </p:nvCxnSpPr>
        <p:spPr>
          <a:xfrm>
            <a:off x="6057900" y="-103909"/>
            <a:ext cx="0" cy="7844411"/>
          </a:xfrm>
          <a:prstGeom prst="line">
            <a:avLst/>
          </a:prstGeom>
          <a:ln>
            <a:solidFill>
              <a:srgbClr val="0024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3FDF622A-D24F-E0DE-E095-6DB0E22A1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5079" y="5911850"/>
            <a:ext cx="476250" cy="16478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FA4734E-739C-C337-E731-1DB16BECA407}"/>
              </a:ext>
            </a:extLst>
          </p:cNvPr>
          <p:cNvGrpSpPr/>
          <p:nvPr/>
        </p:nvGrpSpPr>
        <p:grpSpPr>
          <a:xfrm>
            <a:off x="6161525" y="3735802"/>
            <a:ext cx="4940296" cy="1303501"/>
            <a:chOff x="5346700" y="3426452"/>
            <a:chExt cx="4940296" cy="130350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2CEE3C8-A738-773E-10A6-CF749B38306A}"/>
                </a:ext>
              </a:extLst>
            </p:cNvPr>
            <p:cNvGrpSpPr/>
            <p:nvPr/>
          </p:nvGrpSpPr>
          <p:grpSpPr>
            <a:xfrm>
              <a:off x="6363017" y="3622954"/>
              <a:ext cx="3923979" cy="848941"/>
              <a:chOff x="6363017" y="3460837"/>
              <a:chExt cx="3923979" cy="84894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5B1D03-A478-CF3A-B4EB-300B989AC0D9}"/>
                  </a:ext>
                </a:extLst>
              </p:cNvPr>
              <p:cNvSpPr txBox="1"/>
              <p:nvPr/>
            </p:nvSpPr>
            <p:spPr>
              <a:xfrm>
                <a:off x="6363017" y="3460837"/>
                <a:ext cx="392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+mj-ea"/>
                    <a:ea typeface="+mj-ea"/>
                  </a:rPr>
                  <a:t>연구 설계 및 방법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88969F-91AD-DC73-72D5-E1999B7381CD}"/>
                  </a:ext>
                </a:extLst>
              </p:cNvPr>
              <p:cNvSpPr txBox="1"/>
              <p:nvPr/>
            </p:nvSpPr>
            <p:spPr>
              <a:xfrm>
                <a:off x="6363017" y="3848113"/>
                <a:ext cx="3923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n-ea"/>
                  </a:rPr>
                  <a:t>분석 범위 및 단위</a:t>
                </a:r>
                <a:endParaRPr lang="en-US" altLang="ko-KR" sz="1200" dirty="0">
                  <a:latin typeface="+mn-ea"/>
                </a:endParaRPr>
              </a:p>
              <a:p>
                <a:r>
                  <a:rPr lang="ko-KR" altLang="en-US" sz="1200" dirty="0">
                    <a:latin typeface="+mn-ea"/>
                  </a:rPr>
                  <a:t>연구 방법</a:t>
                </a:r>
                <a:endParaRPr lang="en-US" altLang="ko-KR" sz="1200" dirty="0">
                  <a:latin typeface="+mn-ea"/>
                </a:endParaRPr>
              </a:p>
            </p:txBody>
          </p:sp>
        </p:grpSp>
        <p:sp>
          <p:nvSpPr>
            <p:cNvPr id="5" name="텍스트 개체 틀 3">
              <a:extLst>
                <a:ext uri="{FF2B5EF4-FFF2-40B4-BE49-F238E27FC236}">
                  <a16:creationId xmlns:a16="http://schemas.microsoft.com/office/drawing/2014/main" id="{750F8F8B-C6BA-188C-DE8D-6D6B944B2623}"/>
                </a:ext>
              </a:extLst>
            </p:cNvPr>
            <p:cNvSpPr txBox="1">
              <a:spLocks/>
            </p:cNvSpPr>
            <p:nvPr/>
          </p:nvSpPr>
          <p:spPr>
            <a:xfrm>
              <a:off x="5346700" y="3426452"/>
              <a:ext cx="1172210" cy="130350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 anchorCtr="0">
              <a:normAutofit/>
            </a:bodyPr>
            <a:lstStyle>
              <a:lvl1pPr marL="0" indent="0" algn="r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49C"/>
                  </a:solidFill>
                  <a:latin typeface="+mj-ea"/>
                  <a:ea typeface="+mj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6000" dirty="0">
                  <a:gradFill>
                    <a:gsLst>
                      <a:gs pos="0">
                        <a:srgbClr val="00249C"/>
                      </a:gs>
                      <a:gs pos="100000">
                        <a:schemeClr val="tx1"/>
                      </a:gs>
                    </a:gsLst>
                    <a:lin ang="4200000" scaled="0"/>
                  </a:gradFill>
                </a:rPr>
                <a:t>04</a:t>
              </a:r>
              <a:endParaRPr lang="ko-KR" altLang="en-US" sz="6000" dirty="0">
                <a:gradFill>
                  <a:gsLst>
                    <a:gs pos="0">
                      <a:srgbClr val="00249C"/>
                    </a:gs>
                    <a:gs pos="100000">
                      <a:schemeClr val="tx1"/>
                    </a:gs>
                  </a:gsLst>
                  <a:lin ang="4200000" scaled="0"/>
                </a:gra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60F8C13-CA3A-771E-506C-4266CFBBE83B}"/>
              </a:ext>
            </a:extLst>
          </p:cNvPr>
          <p:cNvGrpSpPr/>
          <p:nvPr/>
        </p:nvGrpSpPr>
        <p:grpSpPr>
          <a:xfrm>
            <a:off x="6161525" y="4858605"/>
            <a:ext cx="4940296" cy="1303501"/>
            <a:chOff x="5346700" y="3426452"/>
            <a:chExt cx="4940296" cy="13035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2F0DBCB-A276-8798-3D07-D27A5B0CCCDD}"/>
                </a:ext>
              </a:extLst>
            </p:cNvPr>
            <p:cNvGrpSpPr/>
            <p:nvPr/>
          </p:nvGrpSpPr>
          <p:grpSpPr>
            <a:xfrm>
              <a:off x="6363017" y="3622954"/>
              <a:ext cx="3923979" cy="848941"/>
              <a:chOff x="6363017" y="3460837"/>
              <a:chExt cx="3923979" cy="84894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0A9160-E27D-40FF-6364-4B34CC447751}"/>
                  </a:ext>
                </a:extLst>
              </p:cNvPr>
              <p:cNvSpPr txBox="1"/>
              <p:nvPr/>
            </p:nvSpPr>
            <p:spPr>
              <a:xfrm>
                <a:off x="6363017" y="3460837"/>
                <a:ext cx="392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+mj-ea"/>
                    <a:ea typeface="+mj-ea"/>
                  </a:rPr>
                  <a:t>연구 결과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A1C6D1-48E3-ED4E-E377-FA2B42D8FF75}"/>
                  </a:ext>
                </a:extLst>
              </p:cNvPr>
              <p:cNvSpPr txBox="1"/>
              <p:nvPr/>
            </p:nvSpPr>
            <p:spPr>
              <a:xfrm>
                <a:off x="6363017" y="3848113"/>
                <a:ext cx="3923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n-ea"/>
                  </a:rPr>
                  <a:t>전력 소비량</a:t>
                </a:r>
                <a:endParaRPr lang="en-US" altLang="ko-KR" sz="1200" dirty="0">
                  <a:latin typeface="+mn-ea"/>
                </a:endParaRPr>
              </a:p>
              <a:p>
                <a:r>
                  <a:rPr lang="ko-KR" altLang="en-US" sz="1200" dirty="0">
                    <a:latin typeface="+mn-ea"/>
                  </a:rPr>
                  <a:t>탄소 배출량</a:t>
                </a:r>
                <a:endParaRPr lang="en-US" altLang="ko-KR" sz="1200" dirty="0">
                  <a:latin typeface="+mn-ea"/>
                </a:endParaRPr>
              </a:p>
            </p:txBody>
          </p:sp>
        </p:grpSp>
        <p:sp>
          <p:nvSpPr>
            <p:cNvPr id="15" name="텍스트 개체 틀 3">
              <a:extLst>
                <a:ext uri="{FF2B5EF4-FFF2-40B4-BE49-F238E27FC236}">
                  <a16:creationId xmlns:a16="http://schemas.microsoft.com/office/drawing/2014/main" id="{5E308462-2A43-4CC1-BA7A-92AFC8D8AA50}"/>
                </a:ext>
              </a:extLst>
            </p:cNvPr>
            <p:cNvSpPr txBox="1">
              <a:spLocks/>
            </p:cNvSpPr>
            <p:nvPr/>
          </p:nvSpPr>
          <p:spPr>
            <a:xfrm>
              <a:off x="5346700" y="3426452"/>
              <a:ext cx="1172210" cy="130350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 anchorCtr="0">
              <a:normAutofit/>
            </a:bodyPr>
            <a:lstStyle>
              <a:lvl1pPr marL="0" indent="0" algn="r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49C"/>
                  </a:solidFill>
                  <a:latin typeface="+mj-ea"/>
                  <a:ea typeface="+mj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6000" dirty="0">
                  <a:gradFill>
                    <a:gsLst>
                      <a:gs pos="0">
                        <a:srgbClr val="00249C"/>
                      </a:gs>
                      <a:gs pos="100000">
                        <a:schemeClr val="tx1"/>
                      </a:gs>
                    </a:gsLst>
                    <a:lin ang="4200000" scaled="0"/>
                  </a:gradFill>
                </a:rPr>
                <a:t>05</a:t>
              </a:r>
              <a:endParaRPr lang="ko-KR" altLang="en-US" sz="6000" dirty="0">
                <a:gradFill>
                  <a:gsLst>
                    <a:gs pos="0">
                      <a:srgbClr val="00249C"/>
                    </a:gs>
                    <a:gs pos="100000">
                      <a:schemeClr val="tx1"/>
                    </a:gs>
                  </a:gsLst>
                  <a:lin ang="4200000" scaled="0"/>
                </a:gra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11A57B-03C9-4EA8-F77A-3FCCCACEDF7C}"/>
              </a:ext>
            </a:extLst>
          </p:cNvPr>
          <p:cNvGrpSpPr/>
          <p:nvPr/>
        </p:nvGrpSpPr>
        <p:grpSpPr>
          <a:xfrm>
            <a:off x="6161525" y="5981409"/>
            <a:ext cx="4940296" cy="1303501"/>
            <a:chOff x="5346700" y="3426452"/>
            <a:chExt cx="4940296" cy="13035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0BF2929-6428-C7FC-ED03-69B71D3C22CC}"/>
                </a:ext>
              </a:extLst>
            </p:cNvPr>
            <p:cNvGrpSpPr/>
            <p:nvPr/>
          </p:nvGrpSpPr>
          <p:grpSpPr>
            <a:xfrm>
              <a:off x="6363017" y="3622954"/>
              <a:ext cx="3923979" cy="848941"/>
              <a:chOff x="6363017" y="3460837"/>
              <a:chExt cx="3923979" cy="84894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6DC725-A0EA-34F0-3546-080427F2592C}"/>
                  </a:ext>
                </a:extLst>
              </p:cNvPr>
              <p:cNvSpPr txBox="1"/>
              <p:nvPr/>
            </p:nvSpPr>
            <p:spPr>
              <a:xfrm>
                <a:off x="6363017" y="3460837"/>
                <a:ext cx="39239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+mj-ea"/>
                    <a:ea typeface="+mj-ea"/>
                  </a:rPr>
                  <a:t>결론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15CE16-D9C4-9506-AD77-919BF0FC166B}"/>
                  </a:ext>
                </a:extLst>
              </p:cNvPr>
              <p:cNvSpPr txBox="1"/>
              <p:nvPr/>
            </p:nvSpPr>
            <p:spPr>
              <a:xfrm>
                <a:off x="6363017" y="3848113"/>
                <a:ext cx="3923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n-ea"/>
                  </a:rPr>
                  <a:t>정책적 제언</a:t>
                </a:r>
                <a:endParaRPr lang="en-US" altLang="ko-KR" sz="1200" dirty="0">
                  <a:latin typeface="+mn-ea"/>
                </a:endParaRPr>
              </a:p>
              <a:p>
                <a:r>
                  <a:rPr lang="ko-KR" altLang="en-US" sz="1200" dirty="0">
                    <a:latin typeface="+mn-ea"/>
                  </a:rPr>
                  <a:t>연구 의의 및 한계</a:t>
                </a:r>
                <a:endParaRPr lang="en-US" altLang="ko-KR" sz="1200" dirty="0">
                  <a:latin typeface="+mn-ea"/>
                </a:endParaRPr>
              </a:p>
            </p:txBody>
          </p:sp>
        </p:grpSp>
        <p:sp>
          <p:nvSpPr>
            <p:cNvPr id="33" name="텍스트 개체 틀 3">
              <a:extLst>
                <a:ext uri="{FF2B5EF4-FFF2-40B4-BE49-F238E27FC236}">
                  <a16:creationId xmlns:a16="http://schemas.microsoft.com/office/drawing/2014/main" id="{E3614326-0E69-9209-A55D-5CDB4ECB2C30}"/>
                </a:ext>
              </a:extLst>
            </p:cNvPr>
            <p:cNvSpPr txBox="1">
              <a:spLocks/>
            </p:cNvSpPr>
            <p:nvPr/>
          </p:nvSpPr>
          <p:spPr>
            <a:xfrm>
              <a:off x="5346700" y="3426452"/>
              <a:ext cx="1172210" cy="130350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 anchorCtr="0">
              <a:normAutofit/>
            </a:bodyPr>
            <a:lstStyle>
              <a:lvl1pPr marL="0" indent="0" algn="r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49C"/>
                  </a:solidFill>
                  <a:latin typeface="+mj-ea"/>
                  <a:ea typeface="+mj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6000" dirty="0">
                  <a:gradFill>
                    <a:gsLst>
                      <a:gs pos="0">
                        <a:srgbClr val="00249C"/>
                      </a:gs>
                      <a:gs pos="100000">
                        <a:schemeClr val="tx1"/>
                      </a:gs>
                    </a:gsLst>
                    <a:lin ang="4200000" scaled="0"/>
                  </a:gradFill>
                </a:rPr>
                <a:t>06</a:t>
              </a:r>
              <a:endParaRPr lang="ko-KR" altLang="en-US" sz="6000" dirty="0">
                <a:gradFill>
                  <a:gsLst>
                    <a:gs pos="0">
                      <a:srgbClr val="00249C"/>
                    </a:gs>
                    <a:gs pos="100000">
                      <a:schemeClr val="tx1"/>
                    </a:gs>
                  </a:gsLst>
                  <a:lin ang="42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59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CB4A-4831-5B29-9F3C-5BD214DF5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705301-54AE-9DBE-6528-67D14BA73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>
          <a:xfrm>
            <a:off x="-5" y="-1"/>
            <a:ext cx="10691818" cy="75596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772191-7EE2-094F-975A-03D270EB137F}"/>
              </a:ext>
            </a:extLst>
          </p:cNvPr>
          <p:cNvSpPr/>
          <p:nvPr/>
        </p:nvSpPr>
        <p:spPr>
          <a:xfrm>
            <a:off x="2878931" y="1894971"/>
            <a:ext cx="4933949" cy="5210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/>
            </a:solidFill>
          </a:ln>
          <a:effectLst>
            <a:innerShdw blurRad="2286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5EBB0-71AB-898F-18AD-E10D76AAEEA2}"/>
              </a:ext>
            </a:extLst>
          </p:cNvPr>
          <p:cNvSpPr txBox="1"/>
          <p:nvPr/>
        </p:nvSpPr>
        <p:spPr>
          <a:xfrm>
            <a:off x="2878931" y="1813170"/>
            <a:ext cx="4933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04</a:t>
            </a:r>
            <a:endParaRPr lang="ko-KR" altLang="en-US" sz="13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5D8E7-AB18-C688-D03A-E2853D6EFEE2}"/>
              </a:ext>
            </a:extLst>
          </p:cNvPr>
          <p:cNvSpPr txBox="1"/>
          <p:nvPr/>
        </p:nvSpPr>
        <p:spPr>
          <a:xfrm>
            <a:off x="2878930" y="3792537"/>
            <a:ext cx="493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연구 설계 및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49EB8-133E-BFB4-E6C6-F4D340BB4E79}"/>
              </a:ext>
            </a:extLst>
          </p:cNvPr>
          <p:cNvSpPr txBox="1"/>
          <p:nvPr/>
        </p:nvSpPr>
        <p:spPr>
          <a:xfrm>
            <a:off x="2878929" y="4500423"/>
            <a:ext cx="4933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분석 범위 및 단위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 방법</a:t>
            </a:r>
          </a:p>
        </p:txBody>
      </p:sp>
    </p:spTree>
    <p:extLst>
      <p:ext uri="{BB962C8B-B14F-4D97-AF65-F5344CB8AC3E}">
        <p14:creationId xmlns:p14="http://schemas.microsoft.com/office/powerpoint/2010/main" val="885412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DDCEF-7F86-1CDB-F5A1-439C41B8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CE2524-1480-1615-35D5-BFD6BC67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FC7029-AE3E-0B7F-71E0-246E6214DA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AC9AB5-3FF6-AFAA-F016-8CD3B60A7F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C2BA1-59E1-F353-2678-95E54C2BF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분석 범위 및 단위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47FAC2-F0FF-BDF6-35DE-53CF20B55302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5F861-D760-989F-8236-5CCECE7E23E8}"/>
              </a:ext>
            </a:extLst>
          </p:cNvPr>
          <p:cNvSpPr txBox="1"/>
          <p:nvPr/>
        </p:nvSpPr>
        <p:spPr>
          <a:xfrm>
            <a:off x="795524" y="5180830"/>
            <a:ext cx="436126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1200" dirty="0">
                <a:latin typeface="+mn-ea"/>
              </a:rPr>
              <a:t>공간적 범위는 서울시 데이터로 한정</a:t>
            </a:r>
            <a:endParaRPr lang="en-US" altLang="ko-KR" sz="1200" dirty="0">
              <a:latin typeface="+mn-ea"/>
            </a:endParaRP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1200" dirty="0">
                <a:latin typeface="+mn-ea"/>
              </a:rPr>
              <a:t>서울시 내 총 </a:t>
            </a:r>
            <a:r>
              <a:rPr lang="ko-KR" altLang="en-US" sz="1200" dirty="0" err="1">
                <a:latin typeface="+mn-ea"/>
              </a:rPr>
              <a:t>주행거리및</a:t>
            </a:r>
            <a:r>
              <a:rPr lang="ko-KR" altLang="en-US" sz="1200" dirty="0">
                <a:latin typeface="+mn-ea"/>
              </a:rPr>
              <a:t> 차량대수로 </a:t>
            </a:r>
            <a:r>
              <a:rPr lang="ko-KR" altLang="en-US" sz="1200" dirty="0" err="1">
                <a:latin typeface="+mn-ea"/>
              </a:rPr>
              <a:t>변수값</a:t>
            </a:r>
            <a:r>
              <a:rPr lang="ko-KR" altLang="en-US" sz="1200" dirty="0">
                <a:latin typeface="+mn-ea"/>
              </a:rPr>
              <a:t> 산정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12EB5-A694-58D9-8F19-3E57C6864280}"/>
              </a:ext>
            </a:extLst>
          </p:cNvPr>
          <p:cNvSpPr txBox="1"/>
          <p:nvPr/>
        </p:nvSpPr>
        <p:spPr>
          <a:xfrm>
            <a:off x="5636683" y="5274252"/>
            <a:ext cx="389722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1200" dirty="0">
                <a:latin typeface="+mn-ea"/>
              </a:rPr>
              <a:t>데이터의 시간적 범위는 </a:t>
            </a:r>
            <a:r>
              <a:rPr lang="en-US" altLang="ko-KR" sz="1200" dirty="0">
                <a:latin typeface="+mn-ea"/>
              </a:rPr>
              <a:t>2022</a:t>
            </a:r>
            <a:r>
              <a:rPr lang="ko-KR" altLang="en-US" sz="1200" dirty="0">
                <a:latin typeface="+mn-ea"/>
              </a:rPr>
              <a:t>년에서 </a:t>
            </a:r>
            <a:r>
              <a:rPr lang="en-US" altLang="ko-KR" sz="1200" dirty="0">
                <a:latin typeface="+mn-ea"/>
              </a:rPr>
              <a:t>2023 </a:t>
            </a:r>
            <a:r>
              <a:rPr lang="ko-KR" altLang="en-US" sz="1200" dirty="0">
                <a:latin typeface="+mn-ea"/>
              </a:rPr>
              <a:t>년으로 한정</a:t>
            </a:r>
            <a:endParaRPr lang="en-US" altLang="ko-KR" sz="1200" dirty="0">
              <a:latin typeface="+mn-ea"/>
            </a:endParaRPr>
          </a:p>
          <a:p>
            <a:pPr marL="285750" indent="-285750">
              <a:spcBef>
                <a:spcPts val="300"/>
              </a:spcBef>
              <a:buFontTx/>
              <a:buChar char="-"/>
            </a:pPr>
            <a:endParaRPr lang="ko-KR" altLang="en-US" sz="1200" dirty="0">
              <a:latin typeface="+mn-ea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AE3F7BCE-5360-429D-CC0F-03A31ED3DA86}"/>
              </a:ext>
            </a:extLst>
          </p:cNvPr>
          <p:cNvSpPr txBox="1">
            <a:spLocks/>
          </p:cNvSpPr>
          <p:nvPr/>
        </p:nvSpPr>
        <p:spPr>
          <a:xfrm>
            <a:off x="1186214" y="1532597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공간적 범위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AA95A9D-7D2C-646C-769B-1E3263E84984}"/>
              </a:ext>
            </a:extLst>
          </p:cNvPr>
          <p:cNvSpPr txBox="1">
            <a:spLocks/>
          </p:cNvSpPr>
          <p:nvPr/>
        </p:nvSpPr>
        <p:spPr>
          <a:xfrm>
            <a:off x="6182331" y="1532596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데이터 시간적 범위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1A957-D085-A97F-14C6-2CF0CC288A47}"/>
              </a:ext>
            </a:extLst>
          </p:cNvPr>
          <p:cNvSpPr txBox="1"/>
          <p:nvPr/>
        </p:nvSpPr>
        <p:spPr>
          <a:xfrm>
            <a:off x="1763918" y="1947129"/>
            <a:ext cx="214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서울시 데이터</a:t>
            </a:r>
            <a:endParaRPr lang="en-US" altLang="ko-KR" sz="1400" dirty="0">
              <a:solidFill>
                <a:srgbClr val="086E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BE2618-735A-D877-B9A8-5C02FC02AA89}"/>
              </a:ext>
            </a:extLst>
          </p:cNvPr>
          <p:cNvSpPr txBox="1"/>
          <p:nvPr/>
        </p:nvSpPr>
        <p:spPr>
          <a:xfrm>
            <a:off x="6781302" y="1944313"/>
            <a:ext cx="214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2022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년 </a:t>
            </a:r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- 2023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년</a:t>
            </a:r>
            <a:endParaRPr lang="en-US" altLang="ko-KR" sz="1400" dirty="0">
              <a:solidFill>
                <a:srgbClr val="086E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67B7A89-9E91-DB6B-8E95-8E1D07054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8" b="18150"/>
          <a:stretch/>
        </p:blipFill>
        <p:spPr bwMode="auto">
          <a:xfrm>
            <a:off x="1282700" y="2432971"/>
            <a:ext cx="3109028" cy="239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9D8455B7-0AFD-DB26-9708-405862E4C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97" y="2432971"/>
            <a:ext cx="3302001" cy="254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27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2ECF9-2557-843A-73FA-F4BEBC618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92B36B-12B8-8B40-8315-E5D282DF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AEBF2-9EFC-39E4-4BE8-544B74986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3B9393-CB14-F836-AF75-D8665363B0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937D2D-B51E-39D3-7D08-4382872E59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분석 범위 및 단위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20FC63-FAD0-204A-90C1-C86F576DA77A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E7867A2-6991-152D-5204-B38A254F6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511219"/>
              </p:ext>
            </p:extLst>
          </p:nvPr>
        </p:nvGraphicFramePr>
        <p:xfrm>
          <a:off x="1083226" y="2197448"/>
          <a:ext cx="8525360" cy="3164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1340">
                  <a:extLst>
                    <a:ext uri="{9D8B030D-6E8A-4147-A177-3AD203B41FA5}">
                      <a16:colId xmlns:a16="http://schemas.microsoft.com/office/drawing/2014/main" val="1716173232"/>
                    </a:ext>
                  </a:extLst>
                </a:gridCol>
                <a:gridCol w="2131340">
                  <a:extLst>
                    <a:ext uri="{9D8B030D-6E8A-4147-A177-3AD203B41FA5}">
                      <a16:colId xmlns:a16="http://schemas.microsoft.com/office/drawing/2014/main" val="3674245373"/>
                    </a:ext>
                  </a:extLst>
                </a:gridCol>
                <a:gridCol w="2131340">
                  <a:extLst>
                    <a:ext uri="{9D8B030D-6E8A-4147-A177-3AD203B41FA5}">
                      <a16:colId xmlns:a16="http://schemas.microsoft.com/office/drawing/2014/main" val="2906354436"/>
                    </a:ext>
                  </a:extLst>
                </a:gridCol>
                <a:gridCol w="2131340">
                  <a:extLst>
                    <a:ext uri="{9D8B030D-6E8A-4147-A177-3AD203B41FA5}">
                      <a16:colId xmlns:a16="http://schemas.microsoft.com/office/drawing/2014/main" val="2796593429"/>
                    </a:ext>
                  </a:extLst>
                </a:gridCol>
              </a:tblGrid>
              <a:tr h="878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필요 데이터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42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연간 총 주행거리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전체 차량의 연간 총 주행거리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38,603,400,000 km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지역별 연간 차량 총 주행거리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2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등록 차량 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3,300,000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서울특별시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행정동별 자동차 등록대수 현황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n-ea"/>
                          <a:ea typeface="+mn-ea"/>
                          <a:hlinkClick r:id="rId3"/>
                        </a:rPr>
                        <a:t>데이터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  <a:hlinkClick r:id="rId3"/>
                        </a:rPr>
                        <a:t>상세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  <a:hlinkClick r:id="rId3"/>
                        </a:rPr>
                        <a:t>| </a:t>
                      </a:r>
                      <a:r>
                        <a:rPr lang="ko-KR" altLang="en-US" sz="1200" b="0" dirty="0" err="1">
                          <a:latin typeface="+mn-ea"/>
                          <a:ea typeface="+mn-ea"/>
                          <a:hlinkClick r:id="rId3"/>
                        </a:rPr>
                        <a:t>공공데이터포털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97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 주행거리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대당 연간 평균 주행거리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11,698 km/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n-ea"/>
                          <a:ea typeface="+mn-ea"/>
                          <a:hlinkClick r:id="rId4"/>
                        </a:rPr>
                        <a:t>TS </a:t>
                      </a:r>
                      <a:r>
                        <a:rPr lang="ko-KR" altLang="en-US" sz="1200" b="0">
                          <a:latin typeface="+mn-ea"/>
                          <a:ea typeface="+mn-ea"/>
                          <a:hlinkClick r:id="rId4"/>
                        </a:rPr>
                        <a:t>한국교통안전공단</a:t>
                      </a:r>
                      <a:r>
                        <a:rPr lang="en-US" altLang="ko-KR" sz="1200" b="0">
                          <a:latin typeface="+mn-ea"/>
                          <a:ea typeface="+mn-ea"/>
                          <a:hlinkClick r:id="rId4"/>
                        </a:rPr>
                        <a:t>, '2023</a:t>
                      </a:r>
                      <a:r>
                        <a:rPr lang="ko-KR" altLang="en-US" sz="1200" b="0">
                          <a:latin typeface="+mn-ea"/>
                          <a:ea typeface="+mn-ea"/>
                          <a:hlinkClick r:id="rId4"/>
                        </a:rPr>
                        <a:t>년 기준 자동차 주행거리 분석 결과</a:t>
                      </a:r>
                      <a:r>
                        <a:rPr lang="en-US" altLang="ko-KR" sz="1200" b="0">
                          <a:latin typeface="+mn-ea"/>
                          <a:ea typeface="+mn-ea"/>
                          <a:hlinkClick r:id="rId4"/>
                        </a:rPr>
                        <a:t>' </a:t>
                      </a:r>
                      <a:r>
                        <a:rPr lang="ko-KR" altLang="en-US" sz="1200" b="0">
                          <a:latin typeface="+mn-ea"/>
                          <a:ea typeface="+mn-ea"/>
                          <a:hlinkClick r:id="rId4"/>
                        </a:rPr>
                        <a:t>발표 </a:t>
                      </a:r>
                      <a:r>
                        <a:rPr lang="en-US" altLang="ko-KR" sz="1200" b="0">
                          <a:latin typeface="+mn-ea"/>
                          <a:ea typeface="+mn-ea"/>
                          <a:hlinkClick r:id="rId4"/>
                        </a:rPr>
                        <a:t>- </a:t>
                      </a:r>
                      <a:r>
                        <a:rPr lang="ko-KR" altLang="en-US" sz="1200" b="0">
                          <a:latin typeface="+mn-ea"/>
                          <a:ea typeface="+mn-ea"/>
                          <a:hlinkClick r:id="rId4"/>
                        </a:rPr>
                        <a:t>컨슈머타임스</a:t>
                      </a:r>
                      <a:r>
                        <a:rPr lang="en-US" altLang="ko-KR" sz="1200" b="0">
                          <a:latin typeface="+mn-ea"/>
                          <a:ea typeface="+mn-ea"/>
                          <a:hlinkClick r:id="rId4"/>
                        </a:rPr>
                        <a:t>(Consumertimes)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55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 속도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유형별 평균 운행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23km/h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국가교통통계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국내편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  <a:hlinkClick r:id="rId5"/>
                        </a:rPr>
                        <a:t>교통통계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  <a:hlinkClick r:id="rId5"/>
                        </a:rPr>
                        <a:t>Index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53048"/>
                  </a:ext>
                </a:extLst>
              </a:tr>
            </a:tbl>
          </a:graphicData>
        </a:graphic>
      </p:graphicFrame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8DDEE2B0-5973-70E5-81C0-9570A091E45E}"/>
              </a:ext>
            </a:extLst>
          </p:cNvPr>
          <p:cNvSpPr txBox="1">
            <a:spLocks/>
          </p:cNvSpPr>
          <p:nvPr/>
        </p:nvSpPr>
        <p:spPr>
          <a:xfrm>
            <a:off x="412750" y="1043383"/>
            <a:ext cx="3831446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데이터 수집  </a:t>
            </a:r>
            <a:r>
              <a:rPr lang="en-US" altLang="ko-KR" b="1" dirty="0"/>
              <a:t>- </a:t>
            </a:r>
            <a:r>
              <a:rPr lang="ko-KR" altLang="en-US" b="1" dirty="0"/>
              <a:t>주행 및 차량 정보</a:t>
            </a:r>
          </a:p>
        </p:txBody>
      </p:sp>
    </p:spTree>
    <p:extLst>
      <p:ext uri="{BB962C8B-B14F-4D97-AF65-F5344CB8AC3E}">
        <p14:creationId xmlns:p14="http://schemas.microsoft.com/office/powerpoint/2010/main" val="334024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D8958-4372-E63C-5080-C9E47B8AA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04089B-1094-8F4F-1A3B-9492DD70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DAE07-A8ED-1E20-35EA-98A721C99B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AB83B6-5EC3-D722-6DBF-446071697E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1DFE4F-89A9-2621-22D2-CED517E2A9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분석 범위 및 단위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A504C7-4CDF-6C27-F3A9-6374CC6F49B7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29304951-E7AC-6A0C-9DBC-0C34A1CDF916}"/>
              </a:ext>
            </a:extLst>
          </p:cNvPr>
          <p:cNvSpPr txBox="1">
            <a:spLocks/>
          </p:cNvSpPr>
          <p:nvPr/>
        </p:nvSpPr>
        <p:spPr>
          <a:xfrm>
            <a:off x="412750" y="1043383"/>
            <a:ext cx="403848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데이터 수집  </a:t>
            </a:r>
            <a:r>
              <a:rPr lang="en-US" altLang="ko-KR" b="1" dirty="0"/>
              <a:t>- </a:t>
            </a:r>
            <a:r>
              <a:rPr lang="ko-KR" altLang="en-US" b="1" dirty="0"/>
              <a:t>에너지 및 전력 소비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F5EF5C2-2687-8DEB-DD27-3F302A476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24721"/>
              </p:ext>
            </p:extLst>
          </p:nvPr>
        </p:nvGraphicFramePr>
        <p:xfrm>
          <a:off x="995362" y="1756332"/>
          <a:ext cx="8701088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272">
                  <a:extLst>
                    <a:ext uri="{9D8B030D-6E8A-4147-A177-3AD203B41FA5}">
                      <a16:colId xmlns:a16="http://schemas.microsoft.com/office/drawing/2014/main" val="1716173232"/>
                    </a:ext>
                  </a:extLst>
                </a:gridCol>
                <a:gridCol w="2175272">
                  <a:extLst>
                    <a:ext uri="{9D8B030D-6E8A-4147-A177-3AD203B41FA5}">
                      <a16:colId xmlns:a16="http://schemas.microsoft.com/office/drawing/2014/main" val="3674245373"/>
                    </a:ext>
                  </a:extLst>
                </a:gridCol>
                <a:gridCol w="2175272">
                  <a:extLst>
                    <a:ext uri="{9D8B030D-6E8A-4147-A177-3AD203B41FA5}">
                      <a16:colId xmlns:a16="http://schemas.microsoft.com/office/drawing/2014/main" val="2906354436"/>
                    </a:ext>
                  </a:extLst>
                </a:gridCol>
                <a:gridCol w="2175272">
                  <a:extLst>
                    <a:ext uri="{9D8B030D-6E8A-4147-A177-3AD203B41FA5}">
                      <a16:colId xmlns:a16="http://schemas.microsoft.com/office/drawing/2014/main" val="2796593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필요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42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자율주행 컴퓨팅 부하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자율주행차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대당 컴퓨팅 전력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2.5 KW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  <a:hlinkClick r:id="rId3"/>
                        </a:rPr>
                        <a:t>Data Centers on Wheels: Emissions From Computing Onboard Autonomous Vehicles | IEEE Journals &amp; Magazine | IEEE Xplore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2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V2X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통신 전력 소모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(OBU)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OBU(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탑재 장치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전력소모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 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effectLst/>
                          <a:latin typeface="+mn-ea"/>
                          <a:ea typeface="+mn-ea"/>
                          <a:hlinkClick r:id="rId4"/>
                        </a:rPr>
                        <a:t>6342f103c2d4acc8d25078d9_2022_micro_carbonAV.pdf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97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센터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자율주행차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대당 데이터 센터 전력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9.2 kW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  <a:hlinkClick r:id="rId3"/>
                        </a:rPr>
                        <a:t>Data Centers on Wheels: Emissions From Computing Onboard Autonomous Vehicles | IEEE Journals &amp; Magazine | IEEE Xplore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55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V2X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통신 전력 소모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(RSU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전력 소모량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RSU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대당 전력 소모량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- 8 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effectLst/>
                          <a:latin typeface="+mn-ea"/>
                          <a:ea typeface="+mn-ea"/>
                          <a:hlinkClick r:id="rId5"/>
                        </a:rPr>
                        <a:t>RSU – V2X-PRIORITY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5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전기차 전비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전기차 평균 전비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- 5 km/kWh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>
                          <a:latin typeface="+mn-ea"/>
                          <a:ea typeface="+mn-ea"/>
                          <a:hlinkClick r:id="rId6"/>
                        </a:rPr>
                        <a:t>Tesla Hardware 4 (AI4) - Full Details and Latest News - </a:t>
                      </a:r>
                      <a:r>
                        <a:rPr lang="en-US" altLang="ko-KR" sz="1200" b="0" dirty="0" err="1">
                          <a:latin typeface="+mn-ea"/>
                          <a:ea typeface="+mn-ea"/>
                          <a:hlinkClick r:id="rId6"/>
                        </a:rPr>
                        <a:t>AutoPilot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  <a:hlinkClick r:id="rId6"/>
                        </a:rPr>
                        <a:t> Review</a:t>
                      </a: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200" b="0" dirty="0">
                          <a:latin typeface="+mn-ea"/>
                          <a:ea typeface="+mn-ea"/>
                          <a:hlinkClick r:id="rId7"/>
                        </a:rPr>
                        <a:t>A Flexible V2X On-Board Unit - </a:t>
                      </a:r>
                      <a:r>
                        <a:rPr lang="en-US" altLang="ko-KR" sz="1200" b="0" dirty="0" err="1">
                          <a:latin typeface="+mn-ea"/>
                          <a:ea typeface="+mn-ea"/>
                          <a:hlinkClick r:id="rId7"/>
                        </a:rPr>
                        <a:t>Unex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  <a:hlinkClick r:id="rId7"/>
                        </a:rPr>
                        <a:t> Technology</a:t>
                      </a: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2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휘발유 차  연비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휘발유 자동차 평균 연비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13.6km/ℓ,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한국에너지공단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자동차 표시연비 정보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  <a:hlinkClick r:id="rId8"/>
                        </a:rPr>
                        <a:t>데이터 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  <a:hlinkClick r:id="rId8"/>
                        </a:rPr>
                        <a:t>상세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  <a:hlinkClick r:id="rId8"/>
                        </a:rPr>
                        <a:t>| </a:t>
                      </a:r>
                      <a:r>
                        <a:rPr lang="ko-KR" altLang="en-US" sz="1200" b="0" dirty="0" err="1">
                          <a:latin typeface="+mn-ea"/>
                          <a:ea typeface="+mn-ea"/>
                          <a:hlinkClick r:id="rId8"/>
                        </a:rPr>
                        <a:t>공공데이터포털</a:t>
                      </a: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658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843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8FAF4-690A-5D08-05D0-E02C439A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F8E4B9-C413-D5C5-584A-1FDCCE2C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6C103-7EF5-7756-B8B9-9843405B4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1FB43A-8F80-34D3-C87D-E807BB6F85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B2B464-FEBE-506E-3EF9-10A9BD1795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분석 범위 및 단위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96EB92-FD10-FA7F-3327-9D5963171805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C0CC2D58-171B-A641-B53F-A838F3654E50}"/>
              </a:ext>
            </a:extLst>
          </p:cNvPr>
          <p:cNvSpPr txBox="1">
            <a:spLocks/>
          </p:cNvSpPr>
          <p:nvPr/>
        </p:nvSpPr>
        <p:spPr>
          <a:xfrm>
            <a:off x="412750" y="1043383"/>
            <a:ext cx="4165306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dirty="0"/>
              <a:t>데이터 수집 </a:t>
            </a:r>
            <a:r>
              <a:rPr lang="en-US" altLang="ko-KR" sz="1700" b="1" dirty="0"/>
              <a:t>- </a:t>
            </a:r>
            <a:r>
              <a:rPr lang="ko-KR" altLang="en-US" sz="1700" b="1" dirty="0"/>
              <a:t>환경 및 도로 인프라 데이터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7E32D37-B7A3-87FF-001F-9EA7815FD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8496"/>
              </p:ext>
            </p:extLst>
          </p:nvPr>
        </p:nvGraphicFramePr>
        <p:xfrm>
          <a:off x="1522458" y="2496317"/>
          <a:ext cx="7648484" cy="3134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121">
                  <a:extLst>
                    <a:ext uri="{9D8B030D-6E8A-4147-A177-3AD203B41FA5}">
                      <a16:colId xmlns:a16="http://schemas.microsoft.com/office/drawing/2014/main" val="1716173232"/>
                    </a:ext>
                  </a:extLst>
                </a:gridCol>
                <a:gridCol w="1912121">
                  <a:extLst>
                    <a:ext uri="{9D8B030D-6E8A-4147-A177-3AD203B41FA5}">
                      <a16:colId xmlns:a16="http://schemas.microsoft.com/office/drawing/2014/main" val="3674245373"/>
                    </a:ext>
                  </a:extLst>
                </a:gridCol>
                <a:gridCol w="1912121">
                  <a:extLst>
                    <a:ext uri="{9D8B030D-6E8A-4147-A177-3AD203B41FA5}">
                      <a16:colId xmlns:a16="http://schemas.microsoft.com/office/drawing/2014/main" val="2906354436"/>
                    </a:ext>
                  </a:extLst>
                </a:gridCol>
                <a:gridCol w="1912121">
                  <a:extLst>
                    <a:ext uri="{9D8B030D-6E8A-4147-A177-3AD203B41FA5}">
                      <a16:colId xmlns:a16="http://schemas.microsoft.com/office/drawing/2014/main" val="2796593429"/>
                    </a:ext>
                  </a:extLst>
                </a:gridCol>
              </a:tblGrid>
              <a:tr h="502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필요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세부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423234"/>
                  </a:ext>
                </a:extLst>
              </a:tr>
              <a:tr h="62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총연장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자율주행차컴퓨팅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전력 소모량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2,092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km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도로현황 통계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hlinkClick r:id="rId3"/>
                        </a:rPr>
                        <a:t>도로 및 교통상황 </a:t>
                      </a:r>
                      <a:r>
                        <a:rPr lang="en-US" altLang="ko-KR" sz="1200" b="0" dirty="0">
                          <a:hlinkClick r:id="rId3"/>
                        </a:rPr>
                        <a:t>&lt; </a:t>
                      </a:r>
                      <a:r>
                        <a:rPr lang="ko-KR" altLang="en-US" sz="1200" b="0" dirty="0">
                          <a:hlinkClick r:id="rId3"/>
                        </a:rPr>
                        <a:t>교통 </a:t>
                      </a:r>
                      <a:r>
                        <a:rPr lang="en-US" altLang="ko-KR" sz="1200" b="0" dirty="0">
                          <a:hlinkClick r:id="rId3"/>
                        </a:rPr>
                        <a:t>&lt; </a:t>
                      </a:r>
                      <a:r>
                        <a:rPr lang="ko-KR" altLang="en-US" sz="1200" b="0" dirty="0">
                          <a:hlinkClick r:id="rId3"/>
                        </a:rPr>
                        <a:t>서울특별시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>
                          <a:hlinkClick r:id="rId4"/>
                        </a:rPr>
                        <a:t>네이버</a:t>
                      </a:r>
                      <a:r>
                        <a:rPr lang="en-US" altLang="ko-KR" sz="1200" b="0" dirty="0">
                          <a:hlinkClick r:id="rId4"/>
                        </a:rPr>
                        <a:t>, </a:t>
                      </a:r>
                      <a:r>
                        <a:rPr lang="ko-KR" altLang="en-US" sz="1200" b="0" dirty="0">
                          <a:hlinkClick r:id="rId4"/>
                        </a:rPr>
                        <a:t>서울시 </a:t>
                      </a:r>
                      <a:r>
                        <a:rPr lang="en-US" altLang="ko-KR" sz="1200" b="0" dirty="0">
                          <a:hlinkClick r:id="rId4"/>
                        </a:rPr>
                        <a:t>4</a:t>
                      </a:r>
                      <a:r>
                        <a:rPr lang="ko-KR" altLang="en-US" sz="1200" b="0" dirty="0">
                          <a:hlinkClick r:id="rId4"/>
                        </a:rPr>
                        <a:t>차선 도로 레이아웃 지도 구축</a:t>
                      </a:r>
                      <a:r>
                        <a:rPr lang="en-US" altLang="ko-KR" sz="1200" b="0" dirty="0">
                          <a:hlinkClick r:id="rId4"/>
                        </a:rPr>
                        <a:t>..."</a:t>
                      </a:r>
                      <a:r>
                        <a:rPr lang="ko-KR" altLang="en-US" sz="1200" b="0" dirty="0">
                          <a:hlinkClick r:id="rId4"/>
                        </a:rPr>
                        <a:t>자율주행차 </a:t>
                      </a:r>
                      <a:r>
                        <a:rPr lang="en-US" altLang="ko-KR" sz="1200" b="0" dirty="0">
                          <a:hlinkClick r:id="rId4"/>
                        </a:rPr>
                        <a:t>HD</a:t>
                      </a:r>
                      <a:r>
                        <a:rPr lang="ko-KR" altLang="en-US" sz="1200" b="0" dirty="0">
                          <a:hlinkClick r:id="rId4"/>
                        </a:rPr>
                        <a:t>맵 단초</a:t>
                      </a:r>
                      <a:r>
                        <a:rPr lang="en-US" altLang="ko-KR" sz="1200" b="0" dirty="0">
                          <a:hlinkClick r:id="rId4"/>
                        </a:rPr>
                        <a:t>" - IT News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27325"/>
                  </a:ext>
                </a:extLst>
              </a:tr>
              <a:tr h="620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 탄소 집약도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전기차 소모 에너지당 탄소 집약도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 kg CO₂/kWh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한국에너지공단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200" b="0" dirty="0"/>
                        <a:t>전력의 탄소 집약도 및 한국의 </a:t>
                      </a:r>
                      <a:r>
                        <a:rPr lang="ko-KR" altLang="en-US" sz="1200" b="0" dirty="0" err="1"/>
                        <a:t>전력망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979573"/>
                  </a:ext>
                </a:extLst>
              </a:tr>
              <a:tr h="29180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휘발류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차량 소모 에너지당 탄소 집약도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휘발류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 환산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2.3 kg CO₂/kWh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국내 자동차 </a:t>
                      </a:r>
                      <a:r>
                        <a:rPr lang="en-US" altLang="ko-K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LCA </a:t>
                      </a:r>
                      <a:r>
                        <a:rPr lang="ko-KR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온실가스 배출량 분석 </a:t>
                      </a:r>
                      <a:r>
                        <a:rPr lang="en-US" altLang="ko-K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– KSAE</a:t>
                      </a:r>
                      <a:r>
                        <a:rPr lang="en-US" altLang="ko-K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hlinkClick r:id="rId6"/>
                        </a:rPr>
                        <a:t>KSAEAJ_20214305_17-22.pdf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11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F24B-81B7-DB08-33FF-AC63F3901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89F53F-99AF-3262-94E0-EC557D13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5C2E4-3872-E993-939E-845E9D447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703E70-AAC9-76DC-5E6C-0E6AEAA796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0408E5-5EF8-FE04-32A3-768D940080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가정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CF8275-03C6-0CE5-268A-7ADAED61A13C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97A886CA-C815-5FA2-DB18-46826C6DBEE1}"/>
              </a:ext>
            </a:extLst>
          </p:cNvPr>
          <p:cNvSpPr txBox="1">
            <a:spLocks/>
          </p:cNvSpPr>
          <p:nvPr/>
        </p:nvSpPr>
        <p:spPr>
          <a:xfrm>
            <a:off x="412750" y="1043383"/>
            <a:ext cx="4165306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dirty="0"/>
              <a:t>연구 가정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70FE5E-A969-1310-B46E-FF631436E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790269"/>
              </p:ext>
            </p:extLst>
          </p:nvPr>
        </p:nvGraphicFramePr>
        <p:xfrm>
          <a:off x="863600" y="1988458"/>
          <a:ext cx="8940800" cy="4527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716173232"/>
                    </a:ext>
                  </a:extLst>
                </a:gridCol>
                <a:gridCol w="6311900">
                  <a:extLst>
                    <a:ext uri="{9D8B030D-6E8A-4147-A177-3AD203B41FA5}">
                      <a16:colId xmlns:a16="http://schemas.microsoft.com/office/drawing/2014/main" val="3674245373"/>
                    </a:ext>
                  </a:extLst>
                </a:gridCol>
              </a:tblGrid>
              <a:tr h="900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필요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423234"/>
                  </a:ext>
                </a:extLst>
              </a:tr>
              <a:tr h="52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지역별 통행량의 불변 가정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미래에도 현재의 지역별 통행량이 그대로 가정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47052"/>
                  </a:ext>
                </a:extLst>
              </a:tr>
              <a:tr h="52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자율주행차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도입률의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단계적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도입률을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0%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100%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까지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단위를 증가시킨다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50497"/>
                  </a:ext>
                </a:extLst>
              </a:tr>
              <a:tr h="52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로지스틱 성장모형의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 속도와 총 주행거리 변화를 모델링하기 위해 로지스틱 성장함수를 사용하여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파라미터를 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85173"/>
                  </a:ext>
                </a:extLst>
              </a:tr>
              <a:tr h="52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전력생산의 탄소 집약도 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전력생산의 탄소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집약동를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일정하게 유지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0.5Kg, CO2 kWh)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656350"/>
                  </a:ext>
                </a:extLst>
              </a:tr>
              <a:tr h="491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RSU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 간격과 전력 소모량 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RSU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설치간격을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50m,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대당 전력 소모량을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0.008kW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176040"/>
                  </a:ext>
                </a:extLst>
              </a:tr>
              <a:tr h="52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 절감 효과의 일정한 비율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군집주행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20%,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최적경로 선택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7%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에너지 절감 효과를 적용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95898"/>
                  </a:ext>
                </a:extLst>
              </a:tr>
              <a:tr h="52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확률적 모델링을 통한 불확실성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내 일부 변수를 확률분포를 작성하여 불확실성을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75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863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09B88-A0F9-31E5-80B8-C74FFBE9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6DC135-F8A3-D749-242A-CFF7F4CF1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57EE3-8A99-5E56-3BFF-1EA99D0505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7CCB40-383B-56CF-0E9C-6B0E21948E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분석 범위 및 단위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624E1C-EBC5-3DB0-94E7-C24343A50517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231128-77A6-1241-ACB9-1126D2A2F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77" y="4358665"/>
            <a:ext cx="1908828" cy="2545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B4E389-D9EA-298F-A5A5-15A69B3C4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973591"/>
            <a:ext cx="3975123" cy="23850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DA08D8-7B49-06F2-97A5-79659E26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9" y="4310850"/>
            <a:ext cx="2108699" cy="25929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D0AC08-4DB2-A35C-619A-AD5EF8758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94" y="1997090"/>
            <a:ext cx="1788805" cy="2385074"/>
          </a:xfrm>
          <a:prstGeom prst="rect">
            <a:avLst/>
          </a:prstGeom>
        </p:spPr>
      </p:pic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AFD3FA31-18A0-EB57-6AFF-66B02F5B971F}"/>
              </a:ext>
            </a:extLst>
          </p:cNvPr>
          <p:cNvSpPr txBox="1">
            <a:spLocks/>
          </p:cNvSpPr>
          <p:nvPr/>
        </p:nvSpPr>
        <p:spPr>
          <a:xfrm>
            <a:off x="412750" y="1051603"/>
            <a:ext cx="8209219" cy="4813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데이터 수집 </a:t>
            </a:r>
            <a:r>
              <a:rPr lang="en-US" altLang="ko-KR" b="1" dirty="0"/>
              <a:t>- V2X </a:t>
            </a:r>
            <a:r>
              <a:rPr lang="ko-KR" altLang="en-US" b="1" dirty="0"/>
              <a:t>통신 및 </a:t>
            </a:r>
            <a:r>
              <a:rPr lang="en-US" altLang="ko-KR" b="1" dirty="0"/>
              <a:t>RSU</a:t>
            </a:r>
            <a:r>
              <a:rPr lang="ko-KR" altLang="en-US" b="1" dirty="0"/>
              <a:t>등 전력소비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FD656-BE09-8272-243A-1ABE1529A238}"/>
              </a:ext>
            </a:extLst>
          </p:cNvPr>
          <p:cNvSpPr txBox="1"/>
          <p:nvPr/>
        </p:nvSpPr>
        <p:spPr>
          <a:xfrm>
            <a:off x="6371324" y="2432962"/>
            <a:ext cx="36089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j-ea"/>
                <a:ea typeface="+mj-ea"/>
              </a:rPr>
              <a:t>기술 조사 요약</a:t>
            </a:r>
            <a:endParaRPr lang="en-US" altLang="ko-KR" sz="1000" dirty="0">
              <a:latin typeface="+mj-ea"/>
              <a:ea typeface="+mj-ea"/>
            </a:endParaRPr>
          </a:p>
          <a:p>
            <a:endParaRPr lang="ko-KR" altLang="en-US" sz="1000" dirty="0">
              <a:latin typeface="+mj-ea"/>
              <a:ea typeface="+mj-ea"/>
            </a:endParaRPr>
          </a:p>
          <a:p>
            <a:r>
              <a:rPr lang="en-US" altLang="ko-KR" sz="1000" dirty="0">
                <a:latin typeface="+mj-ea"/>
                <a:ea typeface="+mj-ea"/>
              </a:rPr>
              <a:t>1. V2X (Vehicle-to-Everything) </a:t>
            </a:r>
            <a:r>
              <a:rPr lang="ko-KR" altLang="en-US" sz="1000" dirty="0">
                <a:latin typeface="+mj-ea"/>
                <a:ea typeface="+mj-ea"/>
              </a:rPr>
              <a:t>기술 </a:t>
            </a:r>
            <a:r>
              <a:rPr lang="en-US" altLang="ko-KR" sz="1000" dirty="0">
                <a:latin typeface="+mj-ea"/>
                <a:ea typeface="+mj-ea"/>
              </a:rPr>
              <a:t>/ UWB</a:t>
            </a:r>
            <a:r>
              <a:rPr lang="ko-KR" altLang="en-US" sz="1000" dirty="0">
                <a:latin typeface="+mj-ea"/>
                <a:ea typeface="+mj-ea"/>
              </a:rPr>
              <a:t>를 활용한 실내 위치 탐지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개념</a:t>
            </a:r>
            <a:r>
              <a:rPr lang="en-US" altLang="ko-KR" sz="1000" dirty="0">
                <a:latin typeface="+mn-ea"/>
              </a:rPr>
              <a:t>: V2X </a:t>
            </a:r>
            <a:r>
              <a:rPr lang="ko-KR" altLang="en-US" sz="1000" dirty="0">
                <a:latin typeface="+mn-ea"/>
              </a:rPr>
              <a:t>기술은 자율주행차가 주변 차량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도로 인프라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교통 관리 시스템과 통신을 통해 실시간으로 정보를 주고받아 교통 안전과 효율성을 향상시키는 기술</a:t>
            </a:r>
            <a:r>
              <a:rPr lang="en-US" altLang="ko-KR" sz="1000" dirty="0">
                <a:latin typeface="+mn-ea"/>
              </a:rPr>
              <a:t>.</a:t>
            </a:r>
          </a:p>
          <a:p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j-ea"/>
                <a:ea typeface="+mj-ea"/>
              </a:rPr>
              <a:t>2. RSU (Road-Side Unit), OBU (On-Board Unit): </a:t>
            </a:r>
            <a:r>
              <a:rPr lang="ko-KR" altLang="en-US" sz="1000" dirty="0">
                <a:latin typeface="+mj-ea"/>
                <a:ea typeface="+mj-ea"/>
              </a:rPr>
              <a:t>설치 기준 및 전력 소비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설치 기준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RSU</a:t>
            </a:r>
            <a:r>
              <a:rPr lang="ko-KR" altLang="en-US" sz="1000" dirty="0">
                <a:latin typeface="+mn-ea"/>
              </a:rPr>
              <a:t>는 </a:t>
            </a:r>
            <a:r>
              <a:rPr lang="en-US" altLang="ko-KR" sz="1000" dirty="0">
                <a:latin typeface="+mn-ea"/>
              </a:rPr>
              <a:t>50m </a:t>
            </a:r>
            <a:r>
              <a:rPr lang="ko-KR" altLang="en-US" sz="1000" dirty="0">
                <a:latin typeface="+mn-ea"/>
              </a:rPr>
              <a:t>간격으로 설치해야 충분한 데이터 </a:t>
            </a:r>
            <a:r>
              <a:rPr lang="ko-KR" altLang="en-US" sz="1000" dirty="0" err="1">
                <a:latin typeface="+mn-ea"/>
              </a:rPr>
              <a:t>커버리지를</a:t>
            </a:r>
            <a:r>
              <a:rPr lang="ko-KR" altLang="en-US" sz="1000" dirty="0">
                <a:latin typeface="+mn-ea"/>
              </a:rPr>
              <a:t> 제공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OBU</a:t>
            </a:r>
            <a:r>
              <a:rPr lang="ko-KR" altLang="en-US" sz="1000" dirty="0">
                <a:latin typeface="+mn-ea"/>
              </a:rPr>
              <a:t>는 차량 내부에 </a:t>
            </a:r>
            <a:r>
              <a:rPr lang="en-US" altLang="ko-KR" sz="1000" dirty="0">
                <a:latin typeface="+mn-ea"/>
              </a:rPr>
              <a:t>1</a:t>
            </a:r>
            <a:r>
              <a:rPr lang="ko-KR" altLang="en-US" sz="1000" dirty="0">
                <a:latin typeface="+mn-ea"/>
              </a:rPr>
              <a:t>대씩 탑재 </a:t>
            </a:r>
            <a:endParaRPr lang="en-US" altLang="ko-KR" sz="1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주요 설치 지점은 교차로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신호등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고속도로 </a:t>
            </a:r>
            <a:r>
              <a:rPr lang="ko-KR" altLang="en-US" sz="1000" dirty="0" err="1">
                <a:latin typeface="+mn-ea"/>
              </a:rPr>
              <a:t>진출입로</a:t>
            </a:r>
            <a:r>
              <a:rPr lang="ko-KR" altLang="en-US" sz="1000" dirty="0">
                <a:latin typeface="+mn-ea"/>
              </a:rPr>
              <a:t> 등으로 지정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4</a:t>
            </a:r>
            <a:r>
              <a:rPr lang="ko-KR" altLang="en-US" sz="1000" dirty="0">
                <a:latin typeface="+mn-ea"/>
              </a:rPr>
              <a:t>차로 이상 도로에서는 신호등과 통합 설치하는 방안 검토 중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소비 전력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RSU (Road-Side Unit): </a:t>
            </a:r>
            <a:r>
              <a:rPr lang="ko-KR" altLang="en-US" sz="1000" dirty="0">
                <a:latin typeface="+mn-ea"/>
              </a:rPr>
              <a:t>소비 전력은 </a:t>
            </a:r>
            <a:r>
              <a:rPr lang="en-US" altLang="ko-KR" sz="1000" dirty="0">
                <a:latin typeface="+mn-ea"/>
              </a:rPr>
              <a:t>10W </a:t>
            </a:r>
            <a:r>
              <a:rPr lang="ko-KR" altLang="en-US" sz="1000" dirty="0">
                <a:latin typeface="+mn-ea"/>
              </a:rPr>
              <a:t>이하로 제한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OBU (On-Board Unit): </a:t>
            </a:r>
            <a:r>
              <a:rPr lang="ko-KR" altLang="en-US" sz="1000" dirty="0">
                <a:latin typeface="+mn-ea"/>
              </a:rPr>
              <a:t>소비 전력은 </a:t>
            </a:r>
            <a:r>
              <a:rPr lang="en-US" altLang="ko-KR" sz="1000" dirty="0">
                <a:latin typeface="+mn-ea"/>
              </a:rPr>
              <a:t>RSU</a:t>
            </a:r>
            <a:r>
              <a:rPr lang="ko-KR" altLang="en-US" sz="1000" dirty="0">
                <a:latin typeface="+mn-ea"/>
              </a:rPr>
              <a:t>와 동일하게 </a:t>
            </a:r>
            <a:r>
              <a:rPr lang="en-US" altLang="ko-KR" sz="1000" dirty="0">
                <a:latin typeface="+mn-ea"/>
              </a:rPr>
              <a:t>10W </a:t>
            </a:r>
            <a:r>
              <a:rPr lang="ko-KR" altLang="en-US" sz="1000" dirty="0">
                <a:latin typeface="+mn-ea"/>
              </a:rPr>
              <a:t>이하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담당자 언급에 따르면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인프라 전체의 전력 소모량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대규모 네트워크 구성 시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은 아직 계산되지 않았음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lvl="1"/>
            <a:endParaRPr lang="en-US" altLang="ko-KR" sz="10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A60E7BB-CD39-8403-D13A-75F574691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605" y="4358664"/>
            <a:ext cx="1908828" cy="25451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8AB588-6A6A-5FF1-D241-6472859CDF0E}"/>
              </a:ext>
            </a:extLst>
          </p:cNvPr>
          <p:cNvSpPr txBox="1"/>
          <p:nvPr/>
        </p:nvSpPr>
        <p:spPr>
          <a:xfrm>
            <a:off x="371250" y="1617999"/>
            <a:ext cx="8105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대한민국전파 산업대전 탐방</a:t>
            </a:r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자율주행 통신 인프라 기술 현황 조사 및 담당자 인터뷰를 통한 데이터 수집 </a:t>
            </a:r>
          </a:p>
        </p:txBody>
      </p:sp>
    </p:spTree>
    <p:extLst>
      <p:ext uri="{BB962C8B-B14F-4D97-AF65-F5344CB8AC3E}">
        <p14:creationId xmlns:p14="http://schemas.microsoft.com/office/powerpoint/2010/main" val="384860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0728A-CF0D-217B-E07E-B5AD3BDDB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C80ECA-F800-F83F-026C-DCDD3E27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2E8A5-9553-6D54-7515-DF9354555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EEF04B-B8E1-5787-B5DB-01F7AF814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839CD-FAC1-36C9-D33F-4D76711070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500B5A-6CF5-216C-C5D1-352E1370EE99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4DA50-8062-D7E2-2F8D-1DE6742F624F}"/>
              </a:ext>
            </a:extLst>
          </p:cNvPr>
          <p:cNvSpPr txBox="1"/>
          <p:nvPr/>
        </p:nvSpPr>
        <p:spPr>
          <a:xfrm>
            <a:off x="508000" y="1608134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총 운행 시간 계산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28C26-D240-621A-1AC5-DD43997F75E0}"/>
              </a:ext>
            </a:extLst>
          </p:cNvPr>
          <p:cNvSpPr txBox="1"/>
          <p:nvPr/>
        </p:nvSpPr>
        <p:spPr>
          <a:xfrm>
            <a:off x="508000" y="3321547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+mj-ea"/>
                <a:ea typeface="+mj-ea"/>
              </a:rPr>
              <a:t>2. </a:t>
            </a:r>
            <a:r>
              <a:rPr lang="ko-KR" altLang="en-US" sz="1400" dirty="0">
                <a:solidFill>
                  <a:srgbClr val="086E7A"/>
                </a:solidFill>
                <a:latin typeface="+mj-ea"/>
                <a:ea typeface="+mj-ea"/>
              </a:rPr>
              <a:t>시간당 총 운행 시간 계산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876D3026-D5DB-3941-6698-BB6930F9E7FD}"/>
              </a:ext>
            </a:extLst>
          </p:cNvPr>
          <p:cNvSpPr txBox="1">
            <a:spLocks/>
          </p:cNvSpPr>
          <p:nvPr/>
        </p:nvSpPr>
        <p:spPr>
          <a:xfrm>
            <a:off x="412749" y="1085426"/>
            <a:ext cx="8136027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총 차량 주행거리</a:t>
            </a:r>
            <a:r>
              <a:rPr lang="en-US" altLang="ko-KR" b="1" dirty="0"/>
              <a:t>(VKT: Vehicle Kilometers Traveled)</a:t>
            </a:r>
            <a:r>
              <a:rPr lang="ko-KR" altLang="en-US" b="1" dirty="0"/>
              <a:t>를 기반 모델링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389EFF-91F9-19FD-B9D7-CB49780CC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915911"/>
            <a:ext cx="1973647" cy="859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A8E6BE-7300-BC4B-1BAF-77F607BB33B6}"/>
              </a:ext>
            </a:extLst>
          </p:cNvPr>
          <p:cNvSpPr txBox="1"/>
          <p:nvPr/>
        </p:nvSpPr>
        <p:spPr>
          <a:xfrm>
            <a:off x="5684439" y="2945173"/>
            <a:ext cx="4209123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서울 내에서의 차량 에너지 소비와 탄소 배출을 정확하게 모델링하기 위해서는 단순히 서울에 등록된 차량 대수 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 대수당 에너지 사용량을 가지고 산술해서는 안됨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1.</a:t>
            </a:r>
            <a:r>
              <a:rPr lang="ko-KR" altLang="en-US" sz="1000" dirty="0">
                <a:latin typeface="+mn-ea"/>
              </a:rPr>
              <a:t>서울 외부 차량의 유입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서울로 통근하거나 방문하는 차량 중에는 서울 외부에 등록된 차량이 많음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2.</a:t>
            </a:r>
            <a:r>
              <a:rPr lang="ko-KR" altLang="en-US" sz="1000" dirty="0">
                <a:latin typeface="+mn-ea"/>
              </a:rPr>
              <a:t>서울 등록 차량의 외부 주행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반대로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서울에 등록된 차량 중 일부는 서울 외부에서 주행하는 경우도 많음</a:t>
            </a:r>
            <a:endParaRPr lang="en-US" altLang="ko-KR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따라서 서울 시내의 실제 </a:t>
            </a:r>
            <a:r>
              <a:rPr lang="ko-KR" altLang="en-US" sz="1000" dirty="0" err="1">
                <a:latin typeface="+mn-ea"/>
              </a:rPr>
              <a:t>주행량을</a:t>
            </a:r>
            <a:r>
              <a:rPr lang="ko-KR" altLang="en-US" sz="1000" dirty="0">
                <a:latin typeface="+mn-ea"/>
              </a:rPr>
              <a:t> 정확하게 파악하기 어려움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+mn-ea"/>
              </a:rPr>
              <a:t>선행 연구들은 대부분 차량 대수 </a:t>
            </a:r>
            <a:r>
              <a:rPr lang="en-US" altLang="ko-KR" sz="1000" dirty="0">
                <a:latin typeface="+mn-ea"/>
              </a:rPr>
              <a:t>*  1</a:t>
            </a:r>
            <a:r>
              <a:rPr lang="ko-KR" altLang="en-US" sz="1000" dirty="0">
                <a:latin typeface="+mn-ea"/>
              </a:rPr>
              <a:t>대당 에너지 소모량 을 가지고 산출하는데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문제는 차량 대수를  보유 대수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통행량으로 할 것인지 정확하게 통일 되지 않고 데이터도 많이 없기에 기존 조사된 데이터가 풍부한 </a:t>
            </a:r>
            <a:r>
              <a:rPr lang="en-US" altLang="ko-KR" sz="1000" dirty="0">
                <a:latin typeface="+mn-ea"/>
              </a:rPr>
              <a:t>VKT </a:t>
            </a:r>
            <a:r>
              <a:rPr lang="ko-KR" altLang="en-US" sz="1000" dirty="0">
                <a:latin typeface="+mn-ea"/>
              </a:rPr>
              <a:t>를 이용하는 게 합리적 </a:t>
            </a:r>
            <a:r>
              <a:rPr lang="en-US" altLang="ko-KR" sz="1000" dirty="0">
                <a:latin typeface="+mn-ea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+mn-ea"/>
              </a:rPr>
              <a:t>총 차량 주행거리</a:t>
            </a:r>
            <a:r>
              <a:rPr lang="en-US" altLang="ko-KR" sz="1000" dirty="0">
                <a:latin typeface="+mn-ea"/>
              </a:rPr>
              <a:t>(VKT: Vehicle Kilometers Traveled)</a:t>
            </a:r>
            <a:r>
              <a:rPr lang="ko-KR" altLang="en-US" sz="1000" dirty="0">
                <a:latin typeface="+mn-ea"/>
              </a:rPr>
              <a:t>를 기반으로 한 모델링 도입</a:t>
            </a:r>
            <a:endParaRPr lang="en-US" altLang="ko-KR" sz="10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sz="10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sz="10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9FA49C-FA75-4B15-D589-00350A17437D}"/>
              </a:ext>
            </a:extLst>
          </p:cNvPr>
          <p:cNvSpPr txBox="1"/>
          <p:nvPr/>
        </p:nvSpPr>
        <p:spPr>
          <a:xfrm>
            <a:off x="508000" y="5309710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+mj-ea"/>
                <a:ea typeface="+mj-ea"/>
              </a:rPr>
              <a:t>3. </a:t>
            </a:r>
            <a:r>
              <a:rPr lang="ko-KR" altLang="en-US" sz="1400" dirty="0">
                <a:solidFill>
                  <a:srgbClr val="086E7A"/>
                </a:solidFill>
                <a:latin typeface="+mj-ea"/>
                <a:ea typeface="+mj-ea"/>
              </a:rPr>
              <a:t>차량 유형별 운행 시간 계산</a:t>
            </a:r>
            <a:endParaRPr lang="en-US" altLang="ko-KR" sz="1400" dirty="0">
              <a:solidFill>
                <a:srgbClr val="086E7A"/>
              </a:solidFill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1833210-B5E5-BE3B-BD51-062C1F1C1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3655524"/>
            <a:ext cx="2080786" cy="6438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7B6E93-D771-DE4A-3A6A-79163DD9E8AD}"/>
              </a:ext>
            </a:extLst>
          </p:cNvPr>
          <p:cNvSpPr txBox="1"/>
          <p:nvPr/>
        </p:nvSpPr>
        <p:spPr>
          <a:xfrm>
            <a:off x="508000" y="5044632"/>
            <a:ext cx="64223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/>
              <a:t>도로 용량과 교통 혼잡도를 분석하기 위해 시간당 운행 시간을 파악</a:t>
            </a:r>
            <a:endParaRPr lang="en-US" altLang="ko-KR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35F3A0-6F3B-8868-EAAD-097188EAC4D7}"/>
              </a:ext>
            </a:extLst>
          </p:cNvPr>
          <p:cNvSpPr txBox="1"/>
          <p:nvPr/>
        </p:nvSpPr>
        <p:spPr>
          <a:xfrm>
            <a:off x="508000" y="6371371"/>
            <a:ext cx="71124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000" b="1" dirty="0"/>
          </a:p>
          <a:p>
            <a:endParaRPr lang="en-US" altLang="ko-KR" sz="1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/>
              <a:t>각 차량 유형별로 운행 시간을 분배하여 에너지 소비량을 정확하게 계산</a:t>
            </a:r>
            <a:endParaRPr lang="en-US" altLang="ko-KR" sz="10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69EC399-1B96-917D-9911-1594CC5C3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5614444"/>
            <a:ext cx="2968381" cy="6779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ED6395D-EB69-AF43-7B11-8A5BC1C38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2565156"/>
            <a:ext cx="2545970" cy="63915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887F513-9AA0-11CF-D7BF-C5461E8AD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" y="4268422"/>
            <a:ext cx="3283119" cy="73028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8772FA9-5149-2522-81B0-0A0A8FBD7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" y="6091956"/>
            <a:ext cx="3086259" cy="558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B8391-A3B8-90DB-A25D-B1B102C28390}"/>
              </a:ext>
            </a:extLst>
          </p:cNvPr>
          <p:cNvSpPr txBox="1"/>
          <p:nvPr/>
        </p:nvSpPr>
        <p:spPr>
          <a:xfrm>
            <a:off x="5684439" y="2642582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차량 에너지 소비 및 탄소배출 모델링 근거 </a:t>
            </a:r>
          </a:p>
        </p:txBody>
      </p:sp>
    </p:spTree>
    <p:extLst>
      <p:ext uri="{BB962C8B-B14F-4D97-AF65-F5344CB8AC3E}">
        <p14:creationId xmlns:p14="http://schemas.microsoft.com/office/powerpoint/2010/main" val="456465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3D5D5-1EC3-D895-7683-F8FC73589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1E9E7E-2E81-F6B0-AA5A-FA4383A4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7024" y="7027539"/>
            <a:ext cx="2405658" cy="402483"/>
          </a:xfrm>
        </p:spPr>
        <p:txBody>
          <a:bodyPr/>
          <a:lstStyle/>
          <a:p>
            <a:fld id="{55F8BC59-78F6-4943-8DEE-6C5834C68B5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A03F2B-A60D-BA13-CD91-726F614A0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E6D172-29F8-F9F6-723B-47629A4CA6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4B9761-3162-FFAE-292D-6598429B91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47850C-8829-D31B-C30E-D60F7B37CCA2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C53865E-82DE-8228-2807-919791E8B0E4}"/>
              </a:ext>
            </a:extLst>
          </p:cNvPr>
          <p:cNvSpPr txBox="1">
            <a:spLocks/>
          </p:cNvSpPr>
          <p:nvPr/>
        </p:nvSpPr>
        <p:spPr>
          <a:xfrm>
            <a:off x="406244" y="1038536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에너지 산출 모형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F7890-A5F4-47A1-4041-2855DC53C5D7}"/>
              </a:ext>
            </a:extLst>
          </p:cNvPr>
          <p:cNvSpPr txBox="1"/>
          <p:nvPr/>
        </p:nvSpPr>
        <p:spPr>
          <a:xfrm>
            <a:off x="61544" y="2076558"/>
            <a:ext cx="6422366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+mj-lt"/>
              <a:buAutoNum type="arabicPeriod"/>
            </a:pPr>
            <a:r>
              <a:rPr lang="ko-KR" altLang="en-US" sz="1200" b="1" i="0" dirty="0">
                <a:effectLst/>
                <a:latin typeface="+mj-ea"/>
                <a:ea typeface="+mj-ea"/>
              </a:rPr>
              <a:t>휘발유 차량 에너지 소비량</a:t>
            </a:r>
            <a:r>
              <a:rPr lang="en-US" altLang="ko-KR" sz="1200" b="1" i="0" dirty="0">
                <a:effectLst/>
                <a:latin typeface="+mj-ea"/>
                <a:ea typeface="+mj-ea"/>
              </a:rPr>
              <a:t>:</a:t>
            </a:r>
          </a:p>
          <a:p>
            <a:pPr lvl="1">
              <a:buFont typeface="+mj-lt"/>
              <a:buAutoNum type="arabicPeriod"/>
            </a:pPr>
            <a:endParaRPr lang="en-US" altLang="ko-KR" sz="1200" i="0" dirty="0">
              <a:effectLst/>
              <a:latin typeface="+mj-ea"/>
              <a:ea typeface="+mj-ea"/>
            </a:endParaRPr>
          </a:p>
          <a:p>
            <a:pPr lvl="1">
              <a:buFont typeface="+mj-lt"/>
              <a:buAutoNum type="arabicPeriod"/>
            </a:pPr>
            <a:endParaRPr lang="en-US" altLang="ko-KR" sz="1200" dirty="0">
              <a:latin typeface="+mj-ea"/>
              <a:ea typeface="+mj-ea"/>
            </a:endParaRPr>
          </a:p>
          <a:p>
            <a:pPr lvl="1">
              <a:buFont typeface="+mj-lt"/>
              <a:buAutoNum type="arabicPeriod"/>
            </a:pPr>
            <a:endParaRPr lang="en-US" altLang="ko-KR" sz="1200" i="0" dirty="0">
              <a:effectLst/>
              <a:latin typeface="+mj-ea"/>
              <a:ea typeface="+mj-ea"/>
            </a:endParaRPr>
          </a:p>
          <a:p>
            <a:pPr lvl="1">
              <a:buFont typeface="+mj-lt"/>
              <a:buAutoNum type="arabicPeriod"/>
            </a:pPr>
            <a:endParaRPr lang="en-US" altLang="ko-KR" sz="1200" dirty="0">
              <a:latin typeface="+mj-ea"/>
              <a:ea typeface="+mj-ea"/>
            </a:endParaRPr>
          </a:p>
          <a:p>
            <a:pPr lvl="1"/>
            <a:endParaRPr lang="en-US" altLang="ko-KR" sz="1200" b="1" i="0" dirty="0">
              <a:effectLst/>
              <a:latin typeface="+mj-ea"/>
              <a:ea typeface="+mj-ea"/>
            </a:endParaRPr>
          </a:p>
          <a:p>
            <a:pPr lvl="1"/>
            <a:r>
              <a:rPr lang="en-US" altLang="ko-KR" sz="1200" b="1" i="0" dirty="0">
                <a:effectLst/>
                <a:latin typeface="+mj-ea"/>
                <a:ea typeface="+mj-ea"/>
              </a:rPr>
              <a:t>2.</a:t>
            </a:r>
            <a:r>
              <a:rPr lang="ko-KR" altLang="en-US" sz="1200" b="1" i="0" dirty="0">
                <a:effectLst/>
                <a:latin typeface="+mj-ea"/>
                <a:ea typeface="+mj-ea"/>
              </a:rPr>
              <a:t>전기차 에너지 소비량</a:t>
            </a:r>
            <a:r>
              <a:rPr lang="en-US" altLang="ko-KR" sz="1200" b="1" i="0" dirty="0">
                <a:effectLst/>
                <a:latin typeface="+mj-ea"/>
                <a:ea typeface="+mj-ea"/>
              </a:rPr>
              <a:t>:</a:t>
            </a:r>
          </a:p>
          <a:p>
            <a:pPr lvl="1">
              <a:buFont typeface="+mj-lt"/>
              <a:buAutoNum type="arabicPeriod"/>
            </a:pPr>
            <a:endParaRPr lang="en-US" altLang="ko-KR" sz="1200" dirty="0">
              <a:latin typeface="+mj-ea"/>
              <a:ea typeface="+mj-ea"/>
            </a:endParaRPr>
          </a:p>
          <a:p>
            <a:pPr lvl="1">
              <a:buFont typeface="+mj-lt"/>
              <a:buAutoNum type="arabicPeriod"/>
            </a:pPr>
            <a:endParaRPr lang="en-US" altLang="ko-KR" sz="1200" i="0" dirty="0">
              <a:effectLst/>
              <a:latin typeface="+mj-ea"/>
              <a:ea typeface="+mj-ea"/>
            </a:endParaRPr>
          </a:p>
          <a:p>
            <a:pPr lvl="1">
              <a:buFont typeface="+mj-lt"/>
              <a:buAutoNum type="arabicPeriod"/>
            </a:pPr>
            <a:endParaRPr lang="en-US" altLang="ko-KR" sz="1200" i="0" dirty="0">
              <a:effectLst/>
              <a:latin typeface="+mj-ea"/>
              <a:ea typeface="+mj-ea"/>
            </a:endParaRPr>
          </a:p>
          <a:p>
            <a:pPr lvl="1">
              <a:buFont typeface="+mj-lt"/>
              <a:buAutoNum type="arabicPeriod"/>
            </a:pPr>
            <a:endParaRPr lang="en-US" altLang="ko-KR" sz="1200" i="0" dirty="0">
              <a:effectLst/>
              <a:latin typeface="+mj-ea"/>
              <a:ea typeface="+mj-ea"/>
            </a:endParaRPr>
          </a:p>
          <a:p>
            <a:pPr lvl="1">
              <a:buFont typeface="+mj-lt"/>
              <a:buAutoNum type="arabicPeriod"/>
            </a:pPr>
            <a:endParaRPr lang="ko-KR" altLang="en-US" sz="1200" b="1" i="0" dirty="0">
              <a:effectLst/>
              <a:latin typeface="+mj-ea"/>
              <a:ea typeface="+mj-ea"/>
            </a:endParaRPr>
          </a:p>
          <a:p>
            <a:pPr lvl="1"/>
            <a:r>
              <a:rPr lang="en-US" altLang="ko-KR" sz="1200" b="1" i="0" dirty="0">
                <a:effectLst/>
                <a:latin typeface="+mj-ea"/>
                <a:ea typeface="+mj-ea"/>
              </a:rPr>
              <a:t>3.</a:t>
            </a:r>
            <a:r>
              <a:rPr lang="ko-KR" altLang="en-US" sz="1200" b="1" i="0" dirty="0">
                <a:effectLst/>
                <a:latin typeface="+mj-ea"/>
                <a:ea typeface="+mj-ea"/>
              </a:rPr>
              <a:t>자율주행차 주행 에너지 소비량</a:t>
            </a:r>
            <a:r>
              <a:rPr lang="en-US" altLang="ko-KR" sz="1200" b="1" i="0" dirty="0">
                <a:effectLst/>
                <a:latin typeface="+mj-ea"/>
                <a:ea typeface="+mj-ea"/>
              </a:rPr>
              <a:t>:</a:t>
            </a:r>
          </a:p>
          <a:p>
            <a:pPr lvl="1">
              <a:buFont typeface="+mj-lt"/>
              <a:buAutoNum type="arabicPeriod"/>
            </a:pPr>
            <a:endParaRPr lang="en-US" altLang="ko-KR" sz="1200" i="0" dirty="0">
              <a:effectLst/>
              <a:latin typeface="+mj-ea"/>
              <a:ea typeface="+mj-ea"/>
            </a:endParaRPr>
          </a:p>
          <a:p>
            <a:pPr lvl="1">
              <a:buFont typeface="+mj-lt"/>
              <a:buAutoNum type="arabicPeriod"/>
            </a:pPr>
            <a:endParaRPr lang="en-US" altLang="ko-KR" sz="1200" dirty="0">
              <a:latin typeface="+mj-ea"/>
              <a:ea typeface="+mj-ea"/>
            </a:endParaRPr>
          </a:p>
          <a:p>
            <a:pPr lvl="1">
              <a:buFont typeface="+mj-lt"/>
              <a:buAutoNum type="arabicPeriod"/>
            </a:pPr>
            <a:endParaRPr lang="en-US" altLang="ko-KR" sz="1200" i="0" dirty="0">
              <a:effectLst/>
              <a:latin typeface="+mj-ea"/>
              <a:ea typeface="+mj-ea"/>
            </a:endParaRPr>
          </a:p>
          <a:p>
            <a:pPr lvl="2"/>
            <a:endParaRPr lang="en-US" altLang="ko-KR" sz="1200" i="0" dirty="0">
              <a:effectLst/>
              <a:latin typeface="+mj-ea"/>
              <a:ea typeface="+mj-ea"/>
            </a:endParaRP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en-US" sz="1000" b="1" i="0" dirty="0">
              <a:solidFill>
                <a:srgbClr val="000000"/>
              </a:solidFill>
              <a:effectLst/>
              <a:latin typeface="SUIT Variable"/>
            </a:endParaRP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>
              <a:latin typeface="+mn-ea"/>
            </a:endParaRPr>
          </a:p>
          <a:p>
            <a:pPr lvl="2"/>
            <a:endParaRPr lang="en-US" altLang="ko-KR" sz="1200" i="0" dirty="0">
              <a:effectLst/>
              <a:latin typeface="+mn-ea"/>
            </a:endParaRPr>
          </a:p>
          <a:p>
            <a:pPr lvl="2"/>
            <a:endParaRPr lang="en-US" altLang="ko-KR" sz="1200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E3E35E-23D6-D6CC-DA32-141CA3D71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85" y="2393051"/>
            <a:ext cx="2115514" cy="6281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D8FE6E-C8D3-86F8-2990-ECB74EBDB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48" y="4551046"/>
            <a:ext cx="2706379" cy="7295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13EC89-3512-E1FE-B02B-F8C1BD13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23" y="3495893"/>
            <a:ext cx="1892397" cy="64773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9FFC879-0082-50FB-78E8-A81450A16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389" y="2364195"/>
            <a:ext cx="1790792" cy="6858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4575C27-B849-00DE-C34C-BB9D996EE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2785" y="3462243"/>
            <a:ext cx="2146772" cy="647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E382A-5CEB-5AFC-0A39-0F191BEA6E1F}"/>
              </a:ext>
            </a:extLst>
          </p:cNvPr>
          <p:cNvSpPr txBox="1"/>
          <p:nvPr/>
        </p:nvSpPr>
        <p:spPr>
          <a:xfrm>
            <a:off x="412750" y="1484977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차량 유형별 에너지 소비량 계산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15FDA4-EECE-18FF-75E2-174AD3EA2AC7}"/>
              </a:ext>
            </a:extLst>
          </p:cNvPr>
          <p:cNvSpPr txBox="1"/>
          <p:nvPr/>
        </p:nvSpPr>
        <p:spPr>
          <a:xfrm>
            <a:off x="4453012" y="3402858"/>
            <a:ext cx="59321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ko-KR" altLang="en-US" sz="1200" i="0" dirty="0">
                <a:effectLst/>
                <a:latin typeface="+mn-ea"/>
              </a:rPr>
              <a:t>최대 에너지 </a:t>
            </a:r>
            <a:r>
              <a:rPr lang="ko-KR" altLang="en-US" sz="1200" i="0" dirty="0" err="1">
                <a:effectLst/>
                <a:latin typeface="+mn-ea"/>
              </a:rPr>
              <a:t>절감율</a:t>
            </a:r>
            <a:r>
              <a:rPr lang="en-US" altLang="ko-KR" sz="1200" i="0" dirty="0">
                <a:effectLst/>
                <a:latin typeface="+mn-ea"/>
              </a:rPr>
              <a:t>: </a:t>
            </a:r>
            <a:r>
              <a:rPr lang="ko-KR" altLang="en-US" sz="1200" i="0" dirty="0">
                <a:effectLst/>
                <a:latin typeface="+mn-ea"/>
              </a:rPr>
              <a:t>군집 주행</a:t>
            </a:r>
            <a:r>
              <a:rPr lang="en-US" altLang="ko-KR" sz="1200" i="0" dirty="0">
                <a:effectLst/>
                <a:latin typeface="+mn-ea"/>
              </a:rPr>
              <a:t>(</a:t>
            </a:r>
            <a:r>
              <a:rPr lang="en-US" altLang="ko-KR" sz="1200" dirty="0">
                <a:latin typeface="+mn-ea"/>
              </a:rPr>
              <a:t>15</a:t>
            </a:r>
            <a:r>
              <a:rPr lang="en-US" altLang="ko-KR" sz="1200" i="0" dirty="0">
                <a:effectLst/>
                <a:latin typeface="+mn-ea"/>
              </a:rPr>
              <a:t>%) + </a:t>
            </a:r>
            <a:r>
              <a:rPr lang="ko-KR" altLang="en-US" sz="1200" i="0" dirty="0">
                <a:effectLst/>
                <a:latin typeface="+mn-ea"/>
              </a:rPr>
              <a:t>자율 주행 최적 경로</a:t>
            </a:r>
            <a:r>
              <a:rPr lang="en-US" altLang="ko-KR" sz="1200" i="0" dirty="0">
                <a:effectLst/>
                <a:latin typeface="+mn-ea"/>
              </a:rPr>
              <a:t>(7%) = 27%</a:t>
            </a:r>
            <a:endParaRPr lang="en-US" altLang="ko-KR" sz="1200" dirty="0">
              <a:latin typeface="+mn-ea"/>
            </a:endParaRPr>
          </a:p>
          <a:p>
            <a:pPr marL="1085850" lvl="2" indent="-171450"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자율주행 차량의 비율이 </a:t>
            </a:r>
            <a:r>
              <a:rPr lang="en-US" altLang="ko-KR" sz="1200" dirty="0">
                <a:latin typeface="+mn-ea"/>
              </a:rPr>
              <a:t>50%</a:t>
            </a:r>
            <a:r>
              <a:rPr lang="ko-KR" altLang="en-US" sz="1200" dirty="0">
                <a:latin typeface="+mn-ea"/>
              </a:rPr>
              <a:t> 이상일 때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연비는 약 </a:t>
            </a:r>
            <a:r>
              <a:rPr lang="en-US" altLang="ko-KR" sz="1200" dirty="0">
                <a:latin typeface="+mn-ea"/>
              </a:rPr>
              <a:t>5~7% </a:t>
            </a:r>
            <a:r>
              <a:rPr lang="ko-KR" altLang="en-US" sz="1200" dirty="0">
                <a:latin typeface="+mn-ea"/>
              </a:rPr>
              <a:t>향상 </a:t>
            </a:r>
            <a:endParaRPr lang="en-US" altLang="ko-KR" sz="1200" dirty="0">
              <a:latin typeface="+mn-ea"/>
            </a:endParaRPr>
          </a:p>
          <a:p>
            <a:pPr lvl="2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혼잡 구간에서 더 향상 높은 효율성</a:t>
            </a:r>
            <a:r>
              <a:rPr lang="en-US" altLang="ko-KR" sz="1200" dirty="0">
                <a:latin typeface="+mn-ea"/>
              </a:rPr>
              <a:t>).</a:t>
            </a:r>
          </a:p>
          <a:p>
            <a:pPr marL="1085850" lvl="2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군집주행 효과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: </a:t>
            </a:r>
            <a:r>
              <a:rPr kumimoji="0" lang="ko-KR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1대당 연료 소비량이 약 8~16% 절약.</a:t>
            </a:r>
          </a:p>
          <a:p>
            <a:pPr marL="1085850" lvl="2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ko-KR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공기 저항 감소만으로도 최대 25%까지 에너지 효율 증가 가능 </a:t>
            </a:r>
            <a:endParaRPr lang="en-US" altLang="ko-KR" sz="1200" dirty="0">
              <a:latin typeface="+mn-ea"/>
            </a:endParaRPr>
          </a:p>
          <a:p>
            <a:pPr marL="1085850" lvl="2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ko-KR" sz="12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5FD573-AF4B-479F-1A8F-E935656C2C64}"/>
              </a:ext>
            </a:extLst>
          </p:cNvPr>
          <p:cNvSpPr txBox="1"/>
          <p:nvPr/>
        </p:nvSpPr>
        <p:spPr>
          <a:xfrm>
            <a:off x="-563578" y="6951781"/>
            <a:ext cx="106872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i="0" dirty="0" err="1">
                <a:solidFill>
                  <a:srgbClr val="000000"/>
                </a:solidFill>
                <a:effectLst/>
                <a:latin typeface="+mn-ea"/>
              </a:rPr>
              <a:t>김남욱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+mn-ea"/>
              </a:rPr>
              <a:t>, [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+mn-ea"/>
              </a:rPr>
              <a:t>국가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+mn-ea"/>
              </a:rPr>
              <a:t>R&amp;D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+mn-ea"/>
              </a:rPr>
              <a:t>연구보고서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+mn-ea"/>
              </a:rPr>
              <a:t>]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+mn-ea"/>
              </a:rPr>
              <a:t> </a:t>
            </a:r>
            <a:r>
              <a:rPr lang="en-US" altLang="ko-KR" sz="1000" dirty="0">
                <a:latin typeface="+mn-ea"/>
                <a:hlinkClick r:id="rId8"/>
              </a:rPr>
              <a:t>[</a:t>
            </a:r>
            <a:r>
              <a:rPr lang="ko-KR" altLang="en-US" sz="1000" dirty="0">
                <a:latin typeface="+mn-ea"/>
                <a:hlinkClick r:id="rId8"/>
              </a:rPr>
              <a:t>보고서</a:t>
            </a:r>
            <a:r>
              <a:rPr lang="en-US" altLang="ko-KR" sz="1000" dirty="0">
                <a:latin typeface="+mn-ea"/>
                <a:hlinkClick r:id="rId8"/>
              </a:rPr>
              <a:t>]</a:t>
            </a:r>
            <a:r>
              <a:rPr lang="ko-KR" altLang="en-US" sz="1000" dirty="0">
                <a:latin typeface="+mn-ea"/>
                <a:hlinkClick r:id="rId8"/>
              </a:rPr>
              <a:t>자율주행 및 군집주행 기반의 차세대 차량 기술이 교통 흐름 및 에너지 소모에 미치는 영향도를 분석하기 위한 교통 시뮬레이션 해석 플랫폼 개발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,2018,</a:t>
            </a:r>
            <a:r>
              <a:rPr lang="ko-KR" altLang="en-US" sz="1000" dirty="0">
                <a:latin typeface="+mn-ea"/>
              </a:rPr>
              <a:t>국토교통부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한양대학교</a:t>
            </a:r>
            <a:endParaRPr lang="en-US" altLang="ko-KR" sz="1000" i="0" dirty="0">
              <a:solidFill>
                <a:srgbClr val="000000"/>
              </a:solidFill>
              <a:effectLst/>
              <a:latin typeface="+mn-ea"/>
            </a:endParaRP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i="0" dirty="0" err="1">
                <a:solidFill>
                  <a:srgbClr val="000000"/>
                </a:solidFill>
                <a:effectLst/>
                <a:latin typeface="+mn-ea"/>
              </a:rPr>
              <a:t>한경석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+mn-ea"/>
              </a:rPr>
              <a:t>,[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+mn-ea"/>
              </a:rPr>
              <a:t>국가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+mn-ea"/>
              </a:rPr>
              <a:t>R&amp;D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+mn-ea"/>
              </a:rPr>
              <a:t>연구보고서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+mn-ea"/>
              </a:rPr>
              <a:t>]</a:t>
            </a:r>
            <a:r>
              <a:rPr lang="ko-KR" altLang="en-US" sz="1000" dirty="0">
                <a:latin typeface="+mn-ea"/>
                <a:hlinkClick r:id="rId9"/>
              </a:rPr>
              <a:t> </a:t>
            </a:r>
            <a:r>
              <a:rPr lang="en-US" altLang="ko-KR" sz="1000" dirty="0">
                <a:latin typeface="+mn-ea"/>
                <a:hlinkClick r:id="rId9"/>
              </a:rPr>
              <a:t>[</a:t>
            </a:r>
            <a:r>
              <a:rPr lang="ko-KR" altLang="en-US" sz="1000" dirty="0">
                <a:latin typeface="+mn-ea"/>
                <a:hlinkClick r:id="rId9"/>
              </a:rPr>
              <a:t>보고서</a:t>
            </a:r>
            <a:r>
              <a:rPr lang="en-US" altLang="ko-KR" sz="1000" dirty="0">
                <a:latin typeface="+mn-ea"/>
                <a:hlinkClick r:id="rId9"/>
              </a:rPr>
              <a:t>]</a:t>
            </a:r>
            <a:r>
              <a:rPr lang="ko-KR" altLang="en-US" sz="1000" dirty="0">
                <a:latin typeface="+mn-ea"/>
                <a:hlinkClick r:id="rId9"/>
              </a:rPr>
              <a:t>자율 주행 자동차의 에너지 소모 최소화를 위한 최적 제어 전략 개발</a:t>
            </a:r>
            <a:r>
              <a:rPr lang="en-US" altLang="ko-KR" sz="1000" dirty="0">
                <a:latin typeface="+mn-ea"/>
              </a:rPr>
              <a:t>,2018,</a:t>
            </a:r>
            <a:r>
              <a:rPr lang="ko-KR" altLang="en-US" sz="1000" dirty="0">
                <a:latin typeface="+mn-ea"/>
              </a:rPr>
              <a:t> 과학기술정보통신부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경북대학교</a:t>
            </a:r>
            <a:endParaRPr lang="en-US" altLang="ko-KR" sz="1000" i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4246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DA74B-01BD-704E-D214-30347FAD3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F15CC7-717A-64B3-B3E0-FD284225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68C864-379E-07C0-DA57-9CAD31715E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BBCB64-0A8D-628C-35AF-299D6B3B78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174B9F-E1C6-4249-077A-EB00228FC3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328FD8-1410-4FF2-9BCE-E94804DBE649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88256-C498-DF5B-580A-7F88CFC40C02}"/>
              </a:ext>
            </a:extLst>
          </p:cNvPr>
          <p:cNvSpPr txBox="1"/>
          <p:nvPr/>
        </p:nvSpPr>
        <p:spPr>
          <a:xfrm>
            <a:off x="576717" y="2686816"/>
            <a:ext cx="36480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+mj-lt"/>
              <a:buAutoNum type="arabicPeriod"/>
            </a:pPr>
            <a:r>
              <a:rPr lang="ko-KR" altLang="en-US" sz="1200" i="0" dirty="0">
                <a:effectLst/>
                <a:latin typeface="+mj-ea"/>
                <a:ea typeface="+mj-ea"/>
              </a:rPr>
              <a:t>로지스틱 성장 함수 적용</a:t>
            </a:r>
            <a:endParaRPr lang="en-US" altLang="ko-KR" sz="1200" i="0" dirty="0">
              <a:effectLst/>
              <a:latin typeface="+mj-ea"/>
              <a:ea typeface="+mj-ea"/>
            </a:endParaRPr>
          </a:p>
          <a:p>
            <a:pPr lvl="2"/>
            <a:endParaRPr lang="en-US" altLang="ko-KR" sz="1200" i="0" dirty="0">
              <a:effectLst/>
              <a:latin typeface="+mn-ea"/>
            </a:endParaRPr>
          </a:p>
          <a:p>
            <a:pPr lvl="2"/>
            <a:endParaRPr lang="en-US" altLang="ko-KR" sz="1200" dirty="0">
              <a:latin typeface="+mn-ea"/>
            </a:endParaRPr>
          </a:p>
          <a:p>
            <a:pPr lvl="2"/>
            <a:endParaRPr lang="en-US" altLang="ko-KR" sz="1200" i="0" dirty="0">
              <a:effectLst/>
              <a:latin typeface="+mn-ea"/>
            </a:endParaRPr>
          </a:p>
          <a:p>
            <a:pPr lvl="2"/>
            <a:endParaRPr lang="en-US" altLang="ko-KR" sz="1200" dirty="0">
              <a:latin typeface="+mn-ea"/>
            </a:endParaRPr>
          </a:p>
          <a:p>
            <a:pPr lvl="2"/>
            <a:endParaRPr lang="en-US" altLang="ko-KR" sz="1200" dirty="0">
              <a:latin typeface="+mn-ea"/>
            </a:endParaRPr>
          </a:p>
          <a:p>
            <a:pPr lvl="2"/>
            <a:endParaRPr lang="en-US" altLang="ko-KR" sz="1200" dirty="0">
              <a:latin typeface="+mn-ea"/>
            </a:endParaRPr>
          </a:p>
          <a:p>
            <a:pPr algn="l">
              <a:buFont typeface="+mj-lt"/>
              <a:buAutoNum type="arabicPeriod"/>
            </a:pPr>
            <a:endParaRPr lang="en-US" altLang="ko-KR" sz="1200" i="0" dirty="0">
              <a:effectLst/>
              <a:latin typeface="+mn-ea"/>
            </a:endParaRPr>
          </a:p>
          <a:p>
            <a:pPr algn="l"/>
            <a:endParaRPr lang="en-US" altLang="ko-KR" sz="1200" i="0" dirty="0"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28B6BC-5FB1-4623-A49D-A638AB145EA6}"/>
              </a:ext>
            </a:extLst>
          </p:cNvPr>
          <p:cNvSpPr txBox="1"/>
          <p:nvPr/>
        </p:nvSpPr>
        <p:spPr>
          <a:xfrm>
            <a:off x="5419535" y="2730145"/>
            <a:ext cx="469556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+mj-lt"/>
              <a:buAutoNum type="arabicPeriod"/>
            </a:pPr>
            <a:r>
              <a:rPr lang="ko-KR" altLang="en-US" sz="1200" i="0" dirty="0">
                <a:effectLst/>
                <a:latin typeface="+mj-ea"/>
                <a:ea typeface="+mj-ea"/>
              </a:rPr>
              <a:t>로지스틱 성장 함수 적용</a:t>
            </a:r>
            <a:r>
              <a:rPr lang="en-US" altLang="ko-KR" sz="1200" i="0" dirty="0">
                <a:effectLst/>
                <a:latin typeface="+mj-ea"/>
                <a:ea typeface="+mj-ea"/>
              </a:rPr>
              <a:t>:</a:t>
            </a:r>
          </a:p>
          <a:p>
            <a:pPr algn="l"/>
            <a:endParaRPr lang="en-US" altLang="ko-KR" sz="1200" i="0" dirty="0">
              <a:effectLst/>
              <a:latin typeface="+mn-ea"/>
            </a:endParaRPr>
          </a:p>
          <a:p>
            <a:pPr algn="l"/>
            <a:endParaRPr lang="en-US" altLang="ko-KR" sz="1200" dirty="0">
              <a:latin typeface="+mn-ea"/>
            </a:endParaRPr>
          </a:p>
          <a:p>
            <a:pPr algn="l"/>
            <a:r>
              <a:rPr lang="en-US" altLang="ko-KR" sz="1200" i="0" dirty="0">
                <a:effectLst/>
                <a:latin typeface="+mn-ea"/>
              </a:rPr>
              <a:t>		</a:t>
            </a:r>
          </a:p>
          <a:p>
            <a:pPr algn="l"/>
            <a:r>
              <a:rPr lang="en-US" altLang="ko-KR" sz="1200" i="0" dirty="0">
                <a:effectLst/>
                <a:latin typeface="+mn-ea"/>
              </a:rPr>
              <a:t>		</a:t>
            </a:r>
          </a:p>
          <a:p>
            <a:pPr algn="l"/>
            <a:endParaRPr lang="en-US" altLang="ko-KR" sz="1200" i="0" dirty="0">
              <a:effectLst/>
              <a:latin typeface="+mn-ea"/>
            </a:endParaRPr>
          </a:p>
          <a:p>
            <a:pPr algn="l"/>
            <a:r>
              <a:rPr lang="en-US" altLang="ko-KR" sz="1200" dirty="0">
                <a:latin typeface="+mn-ea"/>
              </a:rPr>
              <a:t>		</a:t>
            </a:r>
            <a:r>
              <a:rPr lang="en-US" altLang="ko-KR" sz="1200" i="0" dirty="0">
                <a:effectLst/>
                <a:latin typeface="+mn-ea"/>
              </a:rPr>
              <a:t>• Kₐₜₐₙcₑ: </a:t>
            </a:r>
            <a:r>
              <a:rPr lang="ko-KR" altLang="en-US" sz="1200" i="0" dirty="0">
                <a:effectLst/>
                <a:latin typeface="+mn-ea"/>
              </a:rPr>
              <a:t>최대 교통량 증가율 </a:t>
            </a:r>
            <a:r>
              <a:rPr lang="en-US" altLang="ko-KR" sz="1200" i="0" dirty="0">
                <a:effectLst/>
                <a:latin typeface="+mn-ea"/>
              </a:rPr>
              <a:t>(20%)</a:t>
            </a:r>
          </a:p>
          <a:p>
            <a:pPr algn="l"/>
            <a:r>
              <a:rPr lang="en-US" altLang="ko-KR" sz="1200" i="0" dirty="0">
                <a:effectLst/>
                <a:latin typeface="+mn-ea"/>
              </a:rPr>
              <a:t>		• rₐₜₐₙcₑ: </a:t>
            </a:r>
            <a:r>
              <a:rPr lang="ko-KR" altLang="en-US" sz="1200" i="0" dirty="0">
                <a:effectLst/>
                <a:latin typeface="+mn-ea"/>
              </a:rPr>
              <a:t>성장률 </a:t>
            </a:r>
            <a:r>
              <a:rPr lang="en-US" altLang="ko-KR" sz="1200" i="0" dirty="0">
                <a:effectLst/>
                <a:latin typeface="+mn-ea"/>
              </a:rPr>
              <a:t>(10)</a:t>
            </a:r>
          </a:p>
          <a:p>
            <a:pPr algn="l"/>
            <a:r>
              <a:rPr lang="en-US" altLang="ko-KR" sz="1200" i="0" dirty="0">
                <a:effectLst/>
                <a:latin typeface="+mn-ea"/>
              </a:rPr>
              <a:t>		• x₀,ₐₜₐₙcₑ: </a:t>
            </a:r>
            <a:r>
              <a:rPr lang="ko-KR" altLang="en-US" sz="1200" i="0" dirty="0">
                <a:effectLst/>
                <a:latin typeface="+mn-ea"/>
              </a:rPr>
              <a:t>성장 </a:t>
            </a:r>
            <a:r>
              <a:rPr lang="ko-KR" altLang="en-US" sz="1200" i="0" dirty="0" err="1">
                <a:effectLst/>
                <a:latin typeface="+mn-ea"/>
              </a:rPr>
              <a:t>중간점</a:t>
            </a:r>
            <a:r>
              <a:rPr lang="ko-KR" altLang="en-US" sz="1200" i="0" dirty="0">
                <a:effectLst/>
                <a:latin typeface="+mn-ea"/>
              </a:rPr>
              <a:t> </a:t>
            </a:r>
            <a:r>
              <a:rPr lang="en-US" altLang="ko-KR" sz="1200" i="0" dirty="0">
                <a:effectLst/>
                <a:latin typeface="+mn-ea"/>
              </a:rPr>
              <a:t>(</a:t>
            </a:r>
            <a:r>
              <a:rPr lang="ko-KR" altLang="en-US" sz="1200" i="0" dirty="0" err="1">
                <a:effectLst/>
                <a:latin typeface="+mn-ea"/>
              </a:rPr>
              <a:t>도입률</a:t>
            </a:r>
            <a:r>
              <a:rPr lang="ko-KR" altLang="en-US" sz="1200" i="0" dirty="0">
                <a:effectLst/>
                <a:latin typeface="+mn-ea"/>
              </a:rPr>
              <a:t> </a:t>
            </a:r>
            <a:r>
              <a:rPr lang="en-US" altLang="ko-KR" sz="1200" i="0" dirty="0">
                <a:effectLst/>
                <a:latin typeface="+mn-ea"/>
              </a:rPr>
              <a:t>60%)</a:t>
            </a:r>
          </a:p>
          <a:p>
            <a:pPr algn="l">
              <a:buFont typeface="+mj-lt"/>
              <a:buAutoNum type="arabicPeriod"/>
            </a:pPr>
            <a:endParaRPr lang="en-US" altLang="ko-KR" sz="1200" i="0" dirty="0">
              <a:effectLst/>
              <a:latin typeface="+mn-ea"/>
            </a:endParaRPr>
          </a:p>
          <a:p>
            <a:pPr lvl="1"/>
            <a:r>
              <a:rPr lang="en-US" altLang="ko-KR" sz="1200" i="0" dirty="0">
                <a:effectLst/>
                <a:latin typeface="+mj-ea"/>
                <a:ea typeface="+mj-ea"/>
              </a:rPr>
              <a:t>2. </a:t>
            </a:r>
            <a:r>
              <a:rPr lang="ko-KR" altLang="en-US" sz="1200" i="0" dirty="0">
                <a:effectLst/>
                <a:latin typeface="+mj-ea"/>
                <a:ea typeface="+mj-ea"/>
              </a:rPr>
              <a:t>총 주행거리 계산</a:t>
            </a:r>
            <a:r>
              <a:rPr lang="en-US" altLang="ko-KR" sz="1200" i="0" dirty="0">
                <a:effectLst/>
                <a:latin typeface="+mj-ea"/>
                <a:ea typeface="+mj-ea"/>
              </a:rPr>
              <a:t>:</a:t>
            </a:r>
          </a:p>
          <a:p>
            <a:pPr algn="l"/>
            <a:r>
              <a:rPr lang="en-US" altLang="ko-KR" sz="1200" i="0" dirty="0">
                <a:effectLst/>
                <a:latin typeface="+mn-ea"/>
              </a:rPr>
              <a:t>		• D = Dₐᵦ × (1 + </a:t>
            </a:r>
            <a:r>
              <a:rPr lang="ko-KR" altLang="en-US" sz="1200" i="0" dirty="0">
                <a:effectLst/>
                <a:latin typeface="+mn-ea"/>
              </a:rPr>
              <a:t>교통량 증가율</a:t>
            </a:r>
            <a:r>
              <a:rPr lang="en-US" altLang="ko-KR" sz="1200" i="0" dirty="0">
                <a:effectLst/>
                <a:latin typeface="+mn-ea"/>
              </a:rPr>
              <a:t>)</a:t>
            </a:r>
          </a:p>
          <a:p>
            <a:pPr algn="l"/>
            <a:r>
              <a:rPr lang="en-US" altLang="ko-KR" sz="1200" i="0" dirty="0">
                <a:effectLst/>
                <a:latin typeface="+mn-ea"/>
              </a:rPr>
              <a:t>		• Dₐᵦ: </a:t>
            </a:r>
            <a:r>
              <a:rPr lang="ko-KR" altLang="en-US" sz="1200" i="0" dirty="0">
                <a:effectLst/>
                <a:latin typeface="+mn-ea"/>
              </a:rPr>
              <a:t>기본 연간 총 주행거리 </a:t>
            </a:r>
            <a:r>
              <a:rPr lang="en-US" altLang="ko-KR" sz="1200" i="0" dirty="0">
                <a:effectLst/>
                <a:latin typeface="+mn-ea"/>
              </a:rPr>
              <a:t>(38,603,400,000 km)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4FB2D1-2011-B415-87E7-C976DB284489}"/>
              </a:ext>
            </a:extLst>
          </p:cNvPr>
          <p:cNvSpPr txBox="1"/>
          <p:nvPr/>
        </p:nvSpPr>
        <p:spPr>
          <a:xfrm>
            <a:off x="712316" y="2320368"/>
            <a:ext cx="3827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5.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자율주행차 </a:t>
            </a:r>
            <a:r>
              <a:rPr lang="ko-KR" altLang="en-US" sz="1400" dirty="0" err="1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도입률에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따른 평균 속도 계산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E311E0-9BCD-D498-9E1F-DADE10167146}"/>
              </a:ext>
            </a:extLst>
          </p:cNvPr>
          <p:cNvSpPr txBox="1"/>
          <p:nvPr/>
        </p:nvSpPr>
        <p:spPr>
          <a:xfrm>
            <a:off x="5261780" y="2320368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6.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총 주행거리 증가율 계산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84D9A509-0281-4BB7-8D2B-E5C1F144BEAE}"/>
              </a:ext>
            </a:extLst>
          </p:cNvPr>
          <p:cNvSpPr txBox="1">
            <a:spLocks/>
          </p:cNvSpPr>
          <p:nvPr/>
        </p:nvSpPr>
        <p:spPr>
          <a:xfrm>
            <a:off x="412750" y="1028980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에너지 산출 모형 설계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B6B2DA-4936-3F36-C971-56122907BF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50"/>
          <a:stretch/>
        </p:blipFill>
        <p:spPr>
          <a:xfrm>
            <a:off x="1185968" y="2915091"/>
            <a:ext cx="2130749" cy="8422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0C3375-CDDC-20FA-3A1E-511699F33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849" y="3133804"/>
            <a:ext cx="3322655" cy="547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01B11-30CA-5D5C-975A-4333ECD41FA9}"/>
              </a:ext>
            </a:extLst>
          </p:cNvPr>
          <p:cNvSpPr txBox="1"/>
          <p:nvPr/>
        </p:nvSpPr>
        <p:spPr>
          <a:xfrm>
            <a:off x="1141777" y="4398814"/>
            <a:ext cx="6480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effectLst/>
                <a:latin typeface="+mj-ea"/>
                <a:ea typeface="+mj-ea"/>
              </a:rPr>
              <a:t>2.</a:t>
            </a:r>
            <a:r>
              <a:rPr lang="ko-KR" altLang="en-US" sz="1200" i="0" dirty="0">
                <a:effectLst/>
                <a:latin typeface="+mj-ea"/>
                <a:ea typeface="+mj-ea"/>
              </a:rPr>
              <a:t>평균 속도 계산</a:t>
            </a:r>
            <a:r>
              <a:rPr lang="en-US" altLang="ko-KR" sz="1200" i="0" dirty="0">
                <a:effectLst/>
                <a:latin typeface="+mj-ea"/>
                <a:ea typeface="+mj-ea"/>
              </a:rPr>
              <a:t>:</a:t>
            </a:r>
          </a:p>
          <a:p>
            <a:pPr algn="l"/>
            <a:r>
              <a:rPr lang="en-US" altLang="ko-KR" sz="1200" i="0" dirty="0">
                <a:effectLst/>
                <a:latin typeface="+mn-ea"/>
              </a:rPr>
              <a:t>	• v = vₐᵦ + </a:t>
            </a:r>
            <a:r>
              <a:rPr lang="en-US" altLang="ko-KR" sz="1200" i="0" dirty="0" err="1">
                <a:effectLst/>
                <a:latin typeface="+mn-ea"/>
              </a:rPr>
              <a:t>Δv</a:t>
            </a:r>
            <a:endParaRPr lang="en-US" altLang="ko-KR" sz="1200" i="0" dirty="0">
              <a:effectLst/>
              <a:latin typeface="+mn-ea"/>
            </a:endParaRPr>
          </a:p>
          <a:p>
            <a:pPr algn="l"/>
            <a:r>
              <a:rPr lang="en-US" altLang="ko-KR" sz="1200" dirty="0">
                <a:latin typeface="+mn-ea"/>
              </a:rPr>
              <a:t>	</a:t>
            </a:r>
            <a:r>
              <a:rPr lang="en-US" altLang="ko-KR" sz="1200" i="0" dirty="0">
                <a:effectLst/>
                <a:latin typeface="+mn-ea"/>
              </a:rPr>
              <a:t>• vₐᵦ: </a:t>
            </a:r>
            <a:r>
              <a:rPr lang="ko-KR" altLang="en-US" sz="1200" i="0" dirty="0">
                <a:effectLst/>
                <a:latin typeface="+mn-ea"/>
              </a:rPr>
              <a:t>기본 평균 속도 </a:t>
            </a:r>
            <a:r>
              <a:rPr lang="en-US" altLang="ko-KR" sz="1200" i="0" dirty="0">
                <a:effectLst/>
                <a:latin typeface="+mn-ea"/>
              </a:rPr>
              <a:t>(23 km/h)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16C8D-4E3A-A0C8-4C9B-8B3F78268EEF}"/>
              </a:ext>
            </a:extLst>
          </p:cNvPr>
          <p:cNvSpPr txBox="1"/>
          <p:nvPr/>
        </p:nvSpPr>
        <p:spPr>
          <a:xfrm>
            <a:off x="259670" y="3736140"/>
            <a:ext cx="6480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ko-KR" sz="1200" i="0" dirty="0">
                <a:effectLst/>
                <a:latin typeface="+mn-ea"/>
              </a:rPr>
              <a:t>• K: </a:t>
            </a:r>
            <a:r>
              <a:rPr lang="ko-KR" altLang="en-US" sz="1200" i="0" dirty="0">
                <a:effectLst/>
                <a:latin typeface="+mn-ea"/>
              </a:rPr>
              <a:t>최대 속도 </a:t>
            </a:r>
            <a:r>
              <a:rPr lang="ko-KR" altLang="en-US" sz="1200" i="0" dirty="0" err="1">
                <a:effectLst/>
                <a:latin typeface="+mn-ea"/>
              </a:rPr>
              <a:t>증가량</a:t>
            </a:r>
            <a:r>
              <a:rPr lang="ko-KR" altLang="en-US" sz="1200" i="0" dirty="0">
                <a:effectLst/>
                <a:latin typeface="+mn-ea"/>
              </a:rPr>
              <a:t> </a:t>
            </a:r>
            <a:r>
              <a:rPr lang="en-US" altLang="ko-KR" sz="1200" i="0" dirty="0">
                <a:effectLst/>
                <a:latin typeface="+mn-ea"/>
              </a:rPr>
              <a:t>(9.2 km/h)</a:t>
            </a:r>
          </a:p>
          <a:p>
            <a:pPr algn="l"/>
            <a:r>
              <a:rPr lang="en-US" altLang="ko-KR" sz="1200" i="0" dirty="0">
                <a:effectLst/>
                <a:latin typeface="+mn-ea"/>
              </a:rPr>
              <a:t>		• r: </a:t>
            </a:r>
            <a:r>
              <a:rPr lang="ko-KR" altLang="en-US" sz="1200" i="0" dirty="0">
                <a:effectLst/>
                <a:latin typeface="+mn-ea"/>
              </a:rPr>
              <a:t>성장률 </a:t>
            </a:r>
            <a:r>
              <a:rPr lang="en-US" altLang="ko-KR" sz="1200" i="0" dirty="0">
                <a:effectLst/>
                <a:latin typeface="+mn-ea"/>
              </a:rPr>
              <a:t>(10)</a:t>
            </a:r>
          </a:p>
          <a:p>
            <a:pPr algn="l"/>
            <a:r>
              <a:rPr lang="en-US" altLang="ko-KR" sz="1200" i="0" dirty="0">
                <a:effectLst/>
                <a:latin typeface="+mn-ea"/>
              </a:rPr>
              <a:t>		• x₀: </a:t>
            </a:r>
            <a:r>
              <a:rPr lang="ko-KR" altLang="en-US" sz="1200" i="0" dirty="0">
                <a:effectLst/>
                <a:latin typeface="+mn-ea"/>
              </a:rPr>
              <a:t>성장 </a:t>
            </a:r>
            <a:r>
              <a:rPr lang="ko-KR" altLang="en-US" sz="1200" i="0" dirty="0" err="1">
                <a:effectLst/>
                <a:latin typeface="+mn-ea"/>
              </a:rPr>
              <a:t>중간점</a:t>
            </a:r>
            <a:r>
              <a:rPr lang="ko-KR" altLang="en-US" sz="1200" i="0" dirty="0">
                <a:effectLst/>
                <a:latin typeface="+mn-ea"/>
              </a:rPr>
              <a:t> </a:t>
            </a:r>
            <a:r>
              <a:rPr lang="en-US" altLang="ko-KR" sz="1200" i="0" dirty="0">
                <a:effectLst/>
                <a:latin typeface="+mn-ea"/>
              </a:rPr>
              <a:t>(</a:t>
            </a:r>
            <a:r>
              <a:rPr lang="ko-KR" altLang="en-US" sz="1200" i="0" dirty="0" err="1">
                <a:effectLst/>
                <a:latin typeface="+mn-ea"/>
              </a:rPr>
              <a:t>도입률</a:t>
            </a:r>
            <a:r>
              <a:rPr lang="ko-KR" altLang="en-US" sz="1200" i="0" dirty="0">
                <a:effectLst/>
                <a:latin typeface="+mn-ea"/>
              </a:rPr>
              <a:t> </a:t>
            </a:r>
            <a:r>
              <a:rPr lang="en-US" altLang="ko-KR" sz="1200" i="0" dirty="0">
                <a:effectLst/>
                <a:latin typeface="+mn-ea"/>
              </a:rPr>
              <a:t>60%)</a:t>
            </a:r>
          </a:p>
        </p:txBody>
      </p:sp>
    </p:spTree>
    <p:extLst>
      <p:ext uri="{BB962C8B-B14F-4D97-AF65-F5344CB8AC3E}">
        <p14:creationId xmlns:p14="http://schemas.microsoft.com/office/powerpoint/2010/main" val="159778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ED6DEC-28FC-3470-EB1D-53F29E9B1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>
          <a:xfrm>
            <a:off x="-5" y="-1"/>
            <a:ext cx="10691818" cy="75596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E1ED56-F500-902F-8193-F9246AF9C207}"/>
              </a:ext>
            </a:extLst>
          </p:cNvPr>
          <p:cNvSpPr/>
          <p:nvPr/>
        </p:nvSpPr>
        <p:spPr>
          <a:xfrm>
            <a:off x="2878931" y="1894971"/>
            <a:ext cx="4933949" cy="5210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/>
            </a:solidFill>
          </a:ln>
          <a:effectLst>
            <a:innerShdw blurRad="2286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A310-4E6D-BD45-31F4-92C4D10E8C7C}"/>
              </a:ext>
            </a:extLst>
          </p:cNvPr>
          <p:cNvSpPr txBox="1"/>
          <p:nvPr/>
        </p:nvSpPr>
        <p:spPr>
          <a:xfrm>
            <a:off x="2878931" y="1813170"/>
            <a:ext cx="4933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01</a:t>
            </a:r>
            <a:endParaRPr lang="ko-KR" altLang="en-US" sz="13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457EA-587E-1946-95A9-4E2108E7A1C1}"/>
              </a:ext>
            </a:extLst>
          </p:cNvPr>
          <p:cNvSpPr txBox="1"/>
          <p:nvPr/>
        </p:nvSpPr>
        <p:spPr>
          <a:xfrm>
            <a:off x="2878930" y="3792537"/>
            <a:ext cx="493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C3576-996F-F31B-D992-310AEB7B1A52}"/>
              </a:ext>
            </a:extLst>
          </p:cNvPr>
          <p:cNvSpPr txBox="1"/>
          <p:nvPr/>
        </p:nvSpPr>
        <p:spPr>
          <a:xfrm>
            <a:off x="2878930" y="4482961"/>
            <a:ext cx="4933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기술 동향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 목적</a:t>
            </a:r>
          </a:p>
        </p:txBody>
      </p:sp>
    </p:spTree>
    <p:extLst>
      <p:ext uri="{BB962C8B-B14F-4D97-AF65-F5344CB8AC3E}">
        <p14:creationId xmlns:p14="http://schemas.microsoft.com/office/powerpoint/2010/main" val="3665928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73EE4-C5E6-55D8-007C-DEA38B443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D33540-8B0A-3B95-581C-6297034F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921216-3005-8CEF-E72F-44A5E36810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71120-D541-A6B4-6EA1-0C4FCC0BC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F903E1-171C-C6B8-B329-9C0DDF950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5F2E3E-CFBE-E47D-AB66-DF497EAAA63F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DB7F3-5979-DF2B-1613-21994609B656}"/>
              </a:ext>
            </a:extLst>
          </p:cNvPr>
          <p:cNvSpPr txBox="1"/>
          <p:nvPr/>
        </p:nvSpPr>
        <p:spPr>
          <a:xfrm>
            <a:off x="-42943" y="2375081"/>
            <a:ext cx="714564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+mj-lt"/>
              <a:buAutoNum type="arabicPeriod"/>
            </a:pPr>
            <a:r>
              <a:rPr lang="ko-KR" altLang="en-US" sz="1300" i="0" dirty="0">
                <a:effectLst/>
                <a:latin typeface="+mn-ea"/>
              </a:rPr>
              <a:t> 컴퓨팅 부하 에너지 소비량</a:t>
            </a:r>
            <a:r>
              <a:rPr lang="en-US" altLang="ko-KR" sz="1300" i="0" dirty="0">
                <a:effectLst/>
                <a:latin typeface="+mn-ea"/>
              </a:rPr>
              <a:t>:</a:t>
            </a:r>
          </a:p>
          <a:p>
            <a:pPr lvl="1">
              <a:buFont typeface="+mj-lt"/>
              <a:buAutoNum type="arabicPeriod"/>
            </a:pPr>
            <a:endParaRPr lang="en-US" altLang="ko-KR" sz="1200" i="0" dirty="0">
              <a:effectLst/>
              <a:latin typeface="+mn-ea"/>
            </a:endParaRPr>
          </a:p>
          <a:p>
            <a:pPr lvl="1">
              <a:buFont typeface="+mj-lt"/>
              <a:buAutoNum type="arabicPeriod"/>
            </a:pPr>
            <a:endParaRPr lang="en-US" altLang="ko-KR" sz="1200" i="0" dirty="0">
              <a:effectLst/>
              <a:latin typeface="+mn-ea"/>
            </a:endParaRPr>
          </a:p>
          <a:p>
            <a:pPr lvl="1">
              <a:buFont typeface="+mj-lt"/>
              <a:buAutoNum type="arabicPeriod"/>
            </a:pPr>
            <a:endParaRPr lang="en-US" altLang="ko-KR" sz="1200" dirty="0">
              <a:latin typeface="+mn-ea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lvl="1">
              <a:buFont typeface="+mj-lt"/>
              <a:buAutoNum type="arabicPeriod"/>
            </a:pPr>
            <a:endParaRPr lang="en-US" altLang="ko-KR" sz="1000" i="0" dirty="0">
              <a:effectLst/>
              <a:latin typeface="+mn-ea"/>
            </a:endParaRPr>
          </a:p>
          <a:p>
            <a:pPr lvl="1"/>
            <a:r>
              <a:rPr lang="en-US" altLang="ko-KR" sz="1300" i="0" dirty="0">
                <a:effectLst/>
                <a:latin typeface="+mn-ea"/>
              </a:rPr>
              <a:t>2. </a:t>
            </a:r>
            <a:r>
              <a:rPr lang="ko-KR" altLang="en-US" sz="1300" i="0" dirty="0">
                <a:effectLst/>
                <a:latin typeface="+mn-ea"/>
              </a:rPr>
              <a:t>차량 내부 </a:t>
            </a:r>
            <a:r>
              <a:rPr lang="en-US" altLang="ko-KR" sz="1300" i="0" dirty="0">
                <a:effectLst/>
                <a:latin typeface="+mn-ea"/>
              </a:rPr>
              <a:t>V2X </a:t>
            </a:r>
            <a:r>
              <a:rPr lang="ko-KR" altLang="en-US" sz="1300" i="0" dirty="0">
                <a:effectLst/>
                <a:latin typeface="+mn-ea"/>
              </a:rPr>
              <a:t>통신 에너지 소비량</a:t>
            </a:r>
            <a:r>
              <a:rPr lang="en-US" altLang="ko-KR" sz="1300" i="0" dirty="0">
                <a:effectLst/>
                <a:latin typeface="+mn-ea"/>
              </a:rPr>
              <a:t>:</a:t>
            </a:r>
          </a:p>
          <a:p>
            <a:pPr lvl="1"/>
            <a:endParaRPr lang="en-US" altLang="ko-KR" sz="1200" i="0" dirty="0">
              <a:effectLst/>
              <a:latin typeface="+mn-ea"/>
            </a:endParaRPr>
          </a:p>
          <a:p>
            <a:pPr lvl="1"/>
            <a:endParaRPr lang="en-US" altLang="ko-KR" sz="1200" i="0" dirty="0">
              <a:effectLst/>
              <a:latin typeface="+mn-ea"/>
            </a:endParaRPr>
          </a:p>
          <a:p>
            <a:pPr lvl="1"/>
            <a:endParaRPr lang="en-US" altLang="ko-KR" sz="1200" dirty="0">
              <a:latin typeface="+mn-ea"/>
            </a:endParaRPr>
          </a:p>
          <a:p>
            <a:pPr lvl="1"/>
            <a:endParaRPr lang="en-US" altLang="ko-KR" sz="1200" i="0" dirty="0">
              <a:effectLst/>
              <a:latin typeface="+mn-ea"/>
            </a:endParaRPr>
          </a:p>
          <a:p>
            <a:pPr lvl="1"/>
            <a:endParaRPr lang="en-US" altLang="ko-KR" sz="1200" i="0" dirty="0">
              <a:effectLst/>
              <a:latin typeface="+mn-ea"/>
            </a:endParaRPr>
          </a:p>
          <a:p>
            <a:pPr lvl="1"/>
            <a:r>
              <a:rPr lang="en-US" altLang="ko-KR" sz="1200" i="0" dirty="0">
                <a:effectLst/>
                <a:latin typeface="+mn-ea"/>
              </a:rPr>
              <a:t>3. </a:t>
            </a:r>
            <a:r>
              <a:rPr lang="ko-KR" altLang="en-US" sz="1300" i="0" dirty="0">
                <a:effectLst/>
                <a:latin typeface="+mn-ea"/>
              </a:rPr>
              <a:t>데이터센터 에너지 소비량</a:t>
            </a:r>
            <a:r>
              <a:rPr lang="en-US" altLang="ko-KR" sz="1300" i="0" dirty="0">
                <a:effectLst/>
                <a:latin typeface="+mn-ea"/>
              </a:rPr>
              <a:t>:</a:t>
            </a:r>
          </a:p>
          <a:p>
            <a:pPr lvl="1"/>
            <a:endParaRPr lang="en-US" altLang="ko-KR" sz="1200" i="0" dirty="0">
              <a:effectLst/>
              <a:latin typeface="+mn-ea"/>
            </a:endParaRPr>
          </a:p>
          <a:p>
            <a:pPr lvl="1">
              <a:buFont typeface="+mj-lt"/>
              <a:buAutoNum type="arabicPeriod"/>
            </a:pPr>
            <a:endParaRPr lang="en-US" altLang="ko-KR" sz="1200" i="0" dirty="0">
              <a:effectLst/>
              <a:latin typeface="+mn-ea"/>
            </a:endParaRPr>
          </a:p>
          <a:p>
            <a:pPr lvl="1"/>
            <a:endParaRPr lang="en-US" altLang="ko-KR" sz="1200" i="0" dirty="0">
              <a:effectLst/>
              <a:latin typeface="+mn-ea"/>
            </a:endParaRPr>
          </a:p>
          <a:p>
            <a:pPr lvl="1"/>
            <a:endParaRPr lang="en-US" altLang="ko-KR" sz="1200" dirty="0">
              <a:latin typeface="+mn-ea"/>
            </a:endParaRPr>
          </a:p>
          <a:p>
            <a:pPr lvl="1"/>
            <a:endParaRPr lang="en-US" altLang="ko-KR" sz="1200" i="0" dirty="0">
              <a:effectLst/>
              <a:latin typeface="+mn-ea"/>
            </a:endParaRPr>
          </a:p>
          <a:p>
            <a:pPr lvl="1"/>
            <a:r>
              <a:rPr lang="en-US" altLang="ko-KR" sz="1200" i="0" dirty="0">
                <a:effectLst/>
                <a:latin typeface="+mn-ea"/>
              </a:rPr>
              <a:t>4. </a:t>
            </a:r>
            <a:r>
              <a:rPr lang="ko-KR" altLang="en-US" sz="1300" i="0" dirty="0">
                <a:effectLst/>
                <a:latin typeface="+mn-ea"/>
              </a:rPr>
              <a:t>자율주행차 추가 에너지 소비량 합계</a:t>
            </a:r>
            <a:r>
              <a:rPr lang="en-US" altLang="ko-KR" sz="1300" i="0" dirty="0">
                <a:effectLst/>
                <a:latin typeface="+mn-ea"/>
              </a:rPr>
              <a:t>:</a:t>
            </a:r>
          </a:p>
          <a:p>
            <a:pPr lvl="1"/>
            <a:endParaRPr lang="en-US" altLang="ko-KR" sz="1200" i="0" dirty="0">
              <a:effectLst/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35785D-1596-2DA6-631B-2373D899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61" y="3873450"/>
            <a:ext cx="1739197" cy="4957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A52597-AE3F-0F0E-3A42-E64820C00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6" y="6066325"/>
            <a:ext cx="4834449" cy="6380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072A7A-E18F-09EC-52E2-F40DE6ADD72E}"/>
              </a:ext>
            </a:extLst>
          </p:cNvPr>
          <p:cNvSpPr txBox="1"/>
          <p:nvPr/>
        </p:nvSpPr>
        <p:spPr>
          <a:xfrm>
            <a:off x="452049" y="1665794"/>
            <a:ext cx="6418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자율주행차의 추가 에너지 소비량은 다음과 같은 세 가지 주요 요소로 구성</a:t>
            </a:r>
            <a:endParaRPr lang="en-US" altLang="ko-KR" sz="1000" dirty="0"/>
          </a:p>
          <a:p>
            <a:pPr>
              <a:buFont typeface="+mj-lt"/>
              <a:buAutoNum type="arabicPeriod"/>
            </a:pPr>
            <a:r>
              <a:rPr lang="ko-KR" altLang="en-US" sz="1000" dirty="0"/>
              <a:t>컴퓨팅 부하 에너지 소비량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E_compute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pPr>
              <a:buFont typeface="+mj-lt"/>
              <a:buAutoNum type="arabicPeriod"/>
            </a:pPr>
            <a:r>
              <a:rPr lang="en-US" altLang="ko-KR" sz="1000" dirty="0"/>
              <a:t>V2X </a:t>
            </a:r>
            <a:r>
              <a:rPr lang="ko-KR" altLang="en-US" sz="1000" dirty="0"/>
              <a:t>통신 에너지 소비량 </a:t>
            </a:r>
            <a:r>
              <a:rPr lang="en-US" altLang="ko-KR" sz="1000" dirty="0"/>
              <a:t>(E_V2X)</a:t>
            </a:r>
            <a:endParaRPr lang="ko-KR" altLang="en-US" sz="1000" dirty="0"/>
          </a:p>
          <a:p>
            <a:pPr>
              <a:buFont typeface="+mj-lt"/>
              <a:buAutoNum type="arabicPeriod"/>
            </a:pPr>
            <a:r>
              <a:rPr lang="ko-KR" altLang="en-US" sz="1000" dirty="0"/>
              <a:t>데이터센터 에너지 소비량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E_data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07B69CD-F4C0-0331-91E7-5B8B8B26C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530" y="2846714"/>
            <a:ext cx="2396948" cy="51519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0EC5B1-3E4B-7997-AA1E-1D2EB6DF55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3099"/>
          <a:stretch/>
        </p:blipFill>
        <p:spPr>
          <a:xfrm>
            <a:off x="325706" y="2621621"/>
            <a:ext cx="2236519" cy="74719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3AC6403-B81E-5218-F385-586D62DD9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6515" y="3870185"/>
            <a:ext cx="2899630" cy="45228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E3DBD7F-8DE7-8807-CF84-EF06F5C82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761" y="4924614"/>
            <a:ext cx="1739197" cy="40135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CA6E3D7-19BA-06B3-B895-64B6CC91F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941" y="5025218"/>
            <a:ext cx="3094127" cy="472924"/>
          </a:xfrm>
          <a:prstGeom prst="rect">
            <a:avLst/>
          </a:prstGeom>
        </p:spPr>
      </p:pic>
      <p:sp>
        <p:nvSpPr>
          <p:cNvPr id="38" name="Rectangle 4">
            <a:extLst>
              <a:ext uri="{FF2B5EF4-FFF2-40B4-BE49-F238E27FC236}">
                <a16:creationId xmlns:a16="http://schemas.microsoft.com/office/drawing/2014/main" id="{5D864602-291B-1A32-6E46-F80D9689A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261" y="6062851"/>
            <a:ext cx="46153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자율주행차의 추가적인 에너지 소비량을 합산하여 총 추가 에너지 소비량을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구한다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이는 차량 내 시스템과 외부 인프라로 인한 에너지 소비를 모두 포함</a:t>
            </a:r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64D00BC-4B27-D30C-6859-4F4E8FE465DE}"/>
              </a:ext>
            </a:extLst>
          </p:cNvPr>
          <p:cNvSpPr txBox="1">
            <a:spLocks/>
          </p:cNvSpPr>
          <p:nvPr/>
        </p:nvSpPr>
        <p:spPr>
          <a:xfrm>
            <a:off x="452049" y="953470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에너지 산출 모형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6A0DF-BA1B-B9C0-7082-937EB91ACD73}"/>
              </a:ext>
            </a:extLst>
          </p:cNvPr>
          <p:cNvSpPr txBox="1"/>
          <p:nvPr/>
        </p:nvSpPr>
        <p:spPr>
          <a:xfrm>
            <a:off x="12569" y="1329796"/>
            <a:ext cx="385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7.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자율주행차 추가 에너지 소비량 계산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1487B-DE57-F707-6D9E-AAB0C81AB234}"/>
              </a:ext>
            </a:extLst>
          </p:cNvPr>
          <p:cNvSpPr txBox="1"/>
          <p:nvPr/>
        </p:nvSpPr>
        <p:spPr>
          <a:xfrm>
            <a:off x="5057896" y="2908148"/>
            <a:ext cx="47724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자율주행차는 고성능 컴퓨팅 시스템을 필요로 하며, 이는 인공지능 알고리즘, 센서 데이터 처리 등을 수행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컴퓨팅 시스템의 전력 소비량과 운행 시간을 곱하여 총 에너지 소비량을 계산</a:t>
            </a:r>
          </a:p>
          <a:p>
            <a:pPr lvl="1"/>
            <a:endParaRPr lang="en-US" altLang="ko-KR" sz="1200" i="0" dirty="0">
              <a:effectLst/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CD35B-0F6E-312A-C0B0-03375E07918A}"/>
              </a:ext>
            </a:extLst>
          </p:cNvPr>
          <p:cNvSpPr txBox="1"/>
          <p:nvPr/>
        </p:nvSpPr>
        <p:spPr>
          <a:xfrm>
            <a:off x="5057896" y="3851401"/>
            <a:ext cx="4772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차량 내부 통신 시스템의 전력 소비량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(OBU)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과 운행 시간을 곱하여 에너지 소비량을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DADD7-C22F-DEBF-6548-3F2DDAB1160F}"/>
              </a:ext>
            </a:extLst>
          </p:cNvPr>
          <p:cNvSpPr txBox="1"/>
          <p:nvPr/>
        </p:nvSpPr>
        <p:spPr>
          <a:xfrm>
            <a:off x="5068478" y="4898284"/>
            <a:ext cx="4772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자율주행차는 클라우드 기반의 데이터 처리 및 저장을 필요로 하며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이는 데이터센터의 에너지 소비로 이어짐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2C61D5-B08D-EE4A-D21F-E1E9E9036DD8}"/>
              </a:ext>
            </a:extLst>
          </p:cNvPr>
          <p:cNvCxnSpPr>
            <a:cxnSpLocks/>
          </p:cNvCxnSpPr>
          <p:nvPr/>
        </p:nvCxnSpPr>
        <p:spPr>
          <a:xfrm>
            <a:off x="412750" y="3533775"/>
            <a:ext cx="9866313" cy="0"/>
          </a:xfrm>
          <a:prstGeom prst="line">
            <a:avLst/>
          </a:prstGeom>
          <a:ln>
            <a:solidFill>
              <a:srgbClr val="086E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A5ABD5F-3D23-CC98-E0DA-2224682E4491}"/>
              </a:ext>
            </a:extLst>
          </p:cNvPr>
          <p:cNvCxnSpPr>
            <a:cxnSpLocks/>
          </p:cNvCxnSpPr>
          <p:nvPr/>
        </p:nvCxnSpPr>
        <p:spPr>
          <a:xfrm>
            <a:off x="412750" y="4505325"/>
            <a:ext cx="9866313" cy="0"/>
          </a:xfrm>
          <a:prstGeom prst="line">
            <a:avLst/>
          </a:prstGeom>
          <a:ln>
            <a:solidFill>
              <a:srgbClr val="086E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7CF253D-0E80-570C-0585-9918B95084C1}"/>
              </a:ext>
            </a:extLst>
          </p:cNvPr>
          <p:cNvCxnSpPr>
            <a:cxnSpLocks/>
          </p:cNvCxnSpPr>
          <p:nvPr/>
        </p:nvCxnSpPr>
        <p:spPr>
          <a:xfrm>
            <a:off x="412750" y="5676900"/>
            <a:ext cx="9866313" cy="0"/>
          </a:xfrm>
          <a:prstGeom prst="line">
            <a:avLst/>
          </a:prstGeom>
          <a:ln>
            <a:solidFill>
              <a:srgbClr val="086E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550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5A5E9-99D4-670E-1FFA-8E9D9AC83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EADED6-BF72-BA09-34C1-C20D88DB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74FC8D-7007-01FE-594F-F3116290EE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40095-6BAB-0BF5-BF76-EEACED7893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1B0FE-DAE7-987B-FDC9-A0A99EE55D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743A58-357B-2168-90DA-A1ACF84595C8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C741B-CCDC-A22B-2977-8203B7AF6B42}"/>
              </a:ext>
            </a:extLst>
          </p:cNvPr>
          <p:cNvSpPr txBox="1"/>
          <p:nvPr/>
        </p:nvSpPr>
        <p:spPr>
          <a:xfrm>
            <a:off x="317966" y="1534157"/>
            <a:ext cx="3857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86E7A"/>
                </a:solidFill>
              </a:rPr>
              <a:t>8. RSU(Road Side Unit) </a:t>
            </a:r>
            <a:r>
              <a:rPr lang="ko-KR" altLang="en-US" sz="1400" b="1" dirty="0">
                <a:solidFill>
                  <a:srgbClr val="086E7A"/>
                </a:solidFill>
              </a:rPr>
              <a:t>에너지 소비량 계산</a:t>
            </a:r>
            <a:endParaRPr lang="ko-KR" altLang="en-US" sz="1400" b="1" dirty="0">
              <a:solidFill>
                <a:srgbClr val="086E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F0E1DF9-286F-45D2-51C4-DFA5D4781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63" y="2055644"/>
            <a:ext cx="3124715" cy="626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6F959E-AEC9-B999-2749-C91CBD75B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20" y="2789508"/>
            <a:ext cx="4100983" cy="13173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F4F51F-26B2-385B-5B4C-C9D3EAC8D588}"/>
              </a:ext>
            </a:extLst>
          </p:cNvPr>
          <p:cNvSpPr txBox="1"/>
          <p:nvPr/>
        </p:nvSpPr>
        <p:spPr>
          <a:xfrm>
            <a:off x="618120" y="4527956"/>
            <a:ext cx="64189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RSU</a:t>
            </a:r>
            <a:r>
              <a:rPr lang="ko-KR" altLang="en-US" sz="1000" dirty="0"/>
              <a:t>는 </a:t>
            </a:r>
            <a:r>
              <a:rPr lang="en-US" altLang="ko-KR" sz="1000" dirty="0"/>
              <a:t>V2X </a:t>
            </a:r>
            <a:r>
              <a:rPr lang="ko-KR" altLang="en-US" sz="1000" dirty="0"/>
              <a:t>통신을 지원하기 위해 도로변에 설치되는 통신 장치입니다</a:t>
            </a:r>
            <a:r>
              <a:rPr lang="en-US" altLang="ko-KR" sz="1000" dirty="0"/>
              <a:t>. RSU</a:t>
            </a:r>
            <a:r>
              <a:rPr lang="ko-KR" altLang="en-US" sz="1000" dirty="0"/>
              <a:t>의 에너지 소비량은 설치 대수와 운영 시간에 따라 결정됨</a:t>
            </a:r>
            <a:r>
              <a:rPr lang="en-US" altLang="ko-KR" sz="1000" dirty="0"/>
              <a:t>. </a:t>
            </a:r>
            <a:r>
              <a:rPr lang="ko-KR" altLang="en-US" sz="1000" dirty="0"/>
              <a:t>차량의 대수와는 상관이 없기에 따로 에너지 산출 식 제외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b="1" dirty="0"/>
              <a:t>RSU</a:t>
            </a:r>
            <a:r>
              <a:rPr lang="ko-KR" altLang="en-US" sz="1000" b="1" dirty="0"/>
              <a:t>는 </a:t>
            </a:r>
            <a:r>
              <a:rPr lang="en-US" altLang="ko-KR" sz="1000" b="1" dirty="0"/>
              <a:t>24</a:t>
            </a:r>
            <a:r>
              <a:rPr lang="ko-KR" altLang="en-US" sz="1000" b="1" dirty="0"/>
              <a:t>시간 지속적으로 운영</a:t>
            </a:r>
            <a:r>
              <a:rPr lang="ko-KR" altLang="en-US" sz="1000" dirty="0"/>
              <a:t>되며</a:t>
            </a:r>
            <a:r>
              <a:rPr lang="en-US" altLang="ko-KR" sz="1000" dirty="0"/>
              <a:t>, </a:t>
            </a:r>
            <a:r>
              <a:rPr lang="ko-KR" altLang="en-US" sz="1000" dirty="0"/>
              <a:t>설치된 모든 </a:t>
            </a:r>
            <a:r>
              <a:rPr lang="en-US" altLang="ko-KR" sz="1000" dirty="0"/>
              <a:t>RSU</a:t>
            </a:r>
            <a:r>
              <a:rPr lang="ko-KR" altLang="en-US" sz="1000" dirty="0"/>
              <a:t>의 에너지 소비를 계산하기 위해 단위 전력 소비량과 총 설치 대수</a:t>
            </a:r>
            <a:r>
              <a:rPr lang="en-US" altLang="ko-KR" sz="1000" dirty="0"/>
              <a:t>, </a:t>
            </a:r>
            <a:r>
              <a:rPr lang="ko-KR" altLang="en-US" sz="1000" dirty="0"/>
              <a:t>연간 시간을 곱한다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1DE990-BDC1-96EA-C9CC-D58BF9BF8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52" y="2055644"/>
            <a:ext cx="2832174" cy="37762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6D51A0-F8B0-BD37-A4E2-6C2856BE4B7E}"/>
              </a:ext>
            </a:extLst>
          </p:cNvPr>
          <p:cNvSpPr txBox="1"/>
          <p:nvPr/>
        </p:nvSpPr>
        <p:spPr>
          <a:xfrm>
            <a:off x="5123063" y="5916971"/>
            <a:ext cx="64189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.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6251C5FB-35B2-9932-7683-36A8719FFCEC}"/>
              </a:ext>
            </a:extLst>
          </p:cNvPr>
          <p:cNvSpPr txBox="1">
            <a:spLocks/>
          </p:cNvSpPr>
          <p:nvPr/>
        </p:nvSpPr>
        <p:spPr>
          <a:xfrm>
            <a:off x="503063" y="1057401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에너지 산출 모형 설계</a:t>
            </a:r>
          </a:p>
        </p:txBody>
      </p:sp>
    </p:spTree>
    <p:extLst>
      <p:ext uri="{BB962C8B-B14F-4D97-AF65-F5344CB8AC3E}">
        <p14:creationId xmlns:p14="http://schemas.microsoft.com/office/powerpoint/2010/main" val="137269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70438-B163-F6E8-14D2-D23836E2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0FED6B-3D59-9402-F65E-5EF95622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CEAE3-92B9-DFFF-A2C3-6D9CB1C9C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0ED66-74E4-7588-233E-FB2B3D1203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559303-27FC-C763-BA72-56A596985A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48C57-DA5C-6ED5-3445-A66767BF1321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03A0B7-2BC7-F73D-6B82-7C82C1917C33}"/>
              </a:ext>
            </a:extLst>
          </p:cNvPr>
          <p:cNvGrpSpPr/>
          <p:nvPr/>
        </p:nvGrpSpPr>
        <p:grpSpPr>
          <a:xfrm>
            <a:off x="600654" y="1879667"/>
            <a:ext cx="8992674" cy="4412978"/>
            <a:chOff x="1362130" y="2200538"/>
            <a:chExt cx="7138011" cy="36810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862AA4-8AA5-08A5-D67A-D376A21C5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2130" y="2200538"/>
              <a:ext cx="3930852" cy="47627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E15CB0D-C38B-153F-67FB-49C45B2E9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5054" y="2781036"/>
              <a:ext cx="3200564" cy="23242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3274B-5646-D4E0-FD2A-3D4312CC0EC0}"/>
                </a:ext>
              </a:extLst>
            </p:cNvPr>
            <p:cNvSpPr txBox="1"/>
            <p:nvPr/>
          </p:nvSpPr>
          <p:spPr>
            <a:xfrm>
              <a:off x="1415054" y="5162786"/>
              <a:ext cx="7085087" cy="718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sz="1000" b="1" dirty="0"/>
                <a:t> </a:t>
              </a:r>
              <a:r>
                <a:rPr lang="ko-KR" altLang="en-US" sz="1000" dirty="0"/>
                <a:t>효율성 계수 </a:t>
              </a:r>
              <a:r>
                <a:rPr lang="en-US" altLang="ko-KR" sz="1000" dirty="0"/>
                <a:t>a</a:t>
              </a:r>
              <a:r>
                <a:rPr lang="ko-KR" altLang="en-US" sz="1000" dirty="0"/>
                <a:t>를 적용하여 기술 발전이나 효율 개선으로 인한 에너지 소비량 감소를 모델에 반영</a:t>
              </a:r>
              <a:endParaRPr lang="en-US" altLang="ko-KR" sz="1000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hlinkClick r:id="rId5"/>
                </a:rPr>
                <a:t> Data Centers on Wheels: Emissions From Computing Onboard Autonomous Vehicles | IEEE Journals &amp; Magazine | IEEE Xplore</a:t>
              </a:r>
              <a:r>
                <a:rPr lang="ko-KR" altLang="en-US" sz="1000" dirty="0">
                  <a:latin typeface="+mn-ea"/>
                </a:rPr>
                <a:t> 에 따르면 반도체의 효율 증대</a:t>
              </a:r>
              <a:r>
                <a:rPr lang="en-US" altLang="ko-KR" sz="1000" dirty="0">
                  <a:latin typeface="+mn-ea"/>
                </a:rPr>
                <a:t>, </a:t>
              </a:r>
              <a:r>
                <a:rPr lang="ko-KR" altLang="en-US" sz="1000" dirty="0">
                  <a:latin typeface="+mn-ea"/>
                </a:rPr>
                <a:t>작업 부하 </a:t>
              </a:r>
              <a:r>
                <a:rPr lang="ko-KR" altLang="en-US" sz="1000" dirty="0" err="1">
                  <a:latin typeface="+mn-ea"/>
                </a:rPr>
                <a:t>증가량의</a:t>
              </a:r>
              <a:r>
                <a:rPr lang="ko-KR" altLang="en-US" sz="1000" dirty="0">
                  <a:latin typeface="+mn-ea"/>
                </a:rPr>
                <a:t> </a:t>
              </a:r>
              <a:r>
                <a:rPr lang="ko-KR" altLang="en-US" sz="1000" dirty="0" err="1">
                  <a:latin typeface="+mn-ea"/>
                </a:rPr>
                <a:t>상쇄량</a:t>
              </a:r>
              <a:r>
                <a:rPr lang="ko-KR" altLang="en-US" sz="1000" dirty="0">
                  <a:latin typeface="+mn-ea"/>
                </a:rPr>
                <a:t> 등을 고려해야 함</a:t>
              </a:r>
              <a:r>
                <a:rPr lang="en-US" altLang="ko-KR" sz="1000" dirty="0">
                  <a:latin typeface="+mn-ea"/>
                </a:rPr>
                <a:t>. </a:t>
              </a:r>
              <a:r>
                <a:rPr lang="ko-KR" altLang="en-US" sz="1000" dirty="0">
                  <a:latin typeface="+mn-ea"/>
                </a:rPr>
                <a:t>따라서 이러한 값이 계수</a:t>
              </a:r>
              <a:r>
                <a:rPr lang="en-US" altLang="ko-KR" sz="1000" dirty="0">
                  <a:latin typeface="+mn-ea"/>
                </a:rPr>
                <a:t>a</a:t>
              </a:r>
              <a:r>
                <a:rPr lang="ko-KR" altLang="en-US" sz="1000" dirty="0">
                  <a:latin typeface="+mn-ea"/>
                </a:rPr>
                <a:t>에 반영됨</a:t>
              </a:r>
              <a:endParaRPr lang="en-US" altLang="ko-KR" sz="1000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lang="ko-KR" altLang="en-US" sz="1000" dirty="0"/>
                <a:t> </a:t>
              </a:r>
              <a:r>
                <a:rPr lang="ko-KR" altLang="en-US" sz="1000" dirty="0" err="1"/>
                <a:t>오차항</a:t>
              </a:r>
              <a:r>
                <a:rPr lang="ko-KR" altLang="en-US" sz="1000" dirty="0"/>
                <a:t> 를 추가하여 모델의 불확실성이나 잠재적인 오차를 고려하여 모형을 설계</a:t>
              </a:r>
              <a:endPara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endParaRPr lang="en-US" altLang="ko-KR" sz="10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6865D0-8CC1-584F-54F2-85DCD2E3D54C}"/>
              </a:ext>
            </a:extLst>
          </p:cNvPr>
          <p:cNvSpPr txBox="1"/>
          <p:nvPr/>
        </p:nvSpPr>
        <p:spPr>
          <a:xfrm>
            <a:off x="0" y="1532491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86E7A"/>
                </a:solidFill>
                <a:latin typeface="+mj-ea"/>
                <a:ea typeface="+mj-ea"/>
              </a:rPr>
              <a:t>9. </a:t>
            </a:r>
            <a:r>
              <a:rPr lang="ko-KR" altLang="en-US" sz="1400" dirty="0">
                <a:solidFill>
                  <a:srgbClr val="086E7A"/>
                </a:solidFill>
                <a:latin typeface="+mj-ea"/>
                <a:ea typeface="+mj-ea"/>
              </a:rPr>
              <a:t>총 에너지 소비량 계산</a:t>
            </a: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9FBBA225-7744-D494-2562-AEF205D48C4F}"/>
              </a:ext>
            </a:extLst>
          </p:cNvPr>
          <p:cNvSpPr txBox="1">
            <a:spLocks/>
          </p:cNvSpPr>
          <p:nvPr/>
        </p:nvSpPr>
        <p:spPr>
          <a:xfrm>
            <a:off x="600654" y="1120559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에너지 산출 모형 설계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AE4AE9-35BE-0833-FA8B-2F23CD907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209" y="2594881"/>
            <a:ext cx="3778444" cy="23051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E73217-7541-0175-D66D-8D1692CB5971}"/>
              </a:ext>
            </a:extLst>
          </p:cNvPr>
          <p:cNvSpPr txBox="1"/>
          <p:nvPr/>
        </p:nvSpPr>
        <p:spPr>
          <a:xfrm>
            <a:off x="6196752" y="2533170"/>
            <a:ext cx="8925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/>
              <a:t>반도체 효율성 그래프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00108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7EF5C-58B0-12FB-CDC0-AB7E1EDDC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3732B0-7590-315C-0D77-8371CF5E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B695F6-50A7-3610-6EEB-AD718A3E7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533FAF-02B0-CE00-FA85-A8BC0472C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B110BB-34DA-DAF0-1F98-F3377D4A1C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CB4635-4279-D7CA-E1FC-5A16B45C1388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F85802-5EC9-0CF6-386C-EEA5BAE1B713}"/>
              </a:ext>
            </a:extLst>
          </p:cNvPr>
          <p:cNvSpPr txBox="1"/>
          <p:nvPr/>
        </p:nvSpPr>
        <p:spPr>
          <a:xfrm>
            <a:off x="-325772" y="1656161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86E7A"/>
                </a:solidFill>
                <a:latin typeface="+mj-ea"/>
                <a:ea typeface="+mj-ea"/>
              </a:rPr>
              <a:t>10. </a:t>
            </a:r>
            <a:r>
              <a:rPr lang="ko-KR" altLang="en-US" sz="1400" b="1" dirty="0">
                <a:solidFill>
                  <a:srgbClr val="086E7A"/>
                </a:solidFill>
                <a:latin typeface="+mj-ea"/>
                <a:ea typeface="+mj-ea"/>
              </a:rPr>
              <a:t>탄소 배출량 계산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1DCF88-64BA-156A-EF17-A14AE188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2" y="2322102"/>
            <a:ext cx="7283824" cy="323867"/>
          </a:xfrm>
          <a:prstGeom prst="rect">
            <a:avLst/>
          </a:prstGeom>
        </p:spPr>
      </p:pic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0B2E2826-DA7A-DEAB-FFD1-FD88A9C40801}"/>
              </a:ext>
            </a:extLst>
          </p:cNvPr>
          <p:cNvSpPr txBox="1">
            <a:spLocks/>
          </p:cNvSpPr>
          <p:nvPr/>
        </p:nvSpPr>
        <p:spPr>
          <a:xfrm>
            <a:off x="412750" y="1148277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에너지 산출 모형 설계</a:t>
            </a:r>
          </a:p>
        </p:txBody>
      </p:sp>
      <p:pic>
        <p:nvPicPr>
          <p:cNvPr id="10242" name="Picture 2" descr="전기차도 온실가스를 배출한다?">
            <a:extLst>
              <a:ext uri="{FF2B5EF4-FFF2-40B4-BE49-F238E27FC236}">
                <a16:creationId xmlns:a16="http://schemas.microsoft.com/office/drawing/2014/main" id="{A816E2B9-83E0-88FC-A388-70E3B1FA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22" y="2905698"/>
            <a:ext cx="3624416" cy="362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BD5F13-357A-DFA6-2F69-5E0600D0266F}"/>
              </a:ext>
            </a:extLst>
          </p:cNvPr>
          <p:cNvSpPr txBox="1"/>
          <p:nvPr/>
        </p:nvSpPr>
        <p:spPr>
          <a:xfrm>
            <a:off x="5913922" y="6625006"/>
            <a:ext cx="6422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sz="800" b="1" i="0" dirty="0">
                <a:solidFill>
                  <a:srgbClr val="222222"/>
                </a:solidFill>
                <a:effectLst/>
                <a:latin typeface="Nanum Square"/>
              </a:rPr>
              <a:t>[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Nanum Square"/>
              </a:rPr>
              <a:t>출처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Nanum Square"/>
              </a:rPr>
              <a:t>] 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Nanum Square"/>
              </a:rPr>
              <a:t>대한민국 정책브리핑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Nanum Square"/>
              </a:rPr>
              <a:t>(www.korea.kr)</a:t>
            </a:r>
          </a:p>
          <a:p>
            <a:br>
              <a:rPr lang="ko-KR" altLang="en-US" sz="800" dirty="0">
                <a:effectLst/>
              </a:rPr>
            </a:br>
            <a:endParaRPr lang="ko-KR" altLang="en-US" sz="8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E00A392-CE3B-1E7F-6485-6EB04873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07" y="2855348"/>
            <a:ext cx="4924031" cy="803394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269E8CE-34EC-B76A-9FE1-F6B8470CF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817798"/>
              </p:ext>
            </p:extLst>
          </p:nvPr>
        </p:nvGraphicFramePr>
        <p:xfrm>
          <a:off x="599507" y="3919682"/>
          <a:ext cx="4178385" cy="72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95">
                  <a:extLst>
                    <a:ext uri="{9D8B030D-6E8A-4147-A177-3AD203B41FA5}">
                      <a16:colId xmlns:a16="http://schemas.microsoft.com/office/drawing/2014/main" val="495473951"/>
                    </a:ext>
                  </a:extLst>
                </a:gridCol>
                <a:gridCol w="1392795">
                  <a:extLst>
                    <a:ext uri="{9D8B030D-6E8A-4147-A177-3AD203B41FA5}">
                      <a16:colId xmlns:a16="http://schemas.microsoft.com/office/drawing/2014/main" val="3603185896"/>
                    </a:ext>
                  </a:extLst>
                </a:gridCol>
                <a:gridCol w="1392795">
                  <a:extLst>
                    <a:ext uri="{9D8B030D-6E8A-4147-A177-3AD203B41FA5}">
                      <a16:colId xmlns:a16="http://schemas.microsoft.com/office/drawing/2014/main" val="2778488984"/>
                    </a:ext>
                  </a:extLst>
                </a:gridCol>
              </a:tblGrid>
              <a:tr h="338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 탄소 집약도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전기차 소모 에너지당 탄소 집약도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 kg CO₂/kWh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787124"/>
                  </a:ext>
                </a:extLst>
              </a:tr>
              <a:tr h="39092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휘발류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차량 소모 에너지당 탄소 집약도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2.3 kg CO₂/kWh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403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044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0F8BB-51FE-4F83-6AFA-CB7E52172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92594A-E665-6CC5-ABB8-A617BC44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9238FD-4C18-BC51-DAA1-1B928F325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926EEF-42C3-78B5-BF2B-26829A4616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6D0247-0AAE-B44E-9C74-2CA28098D0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7D5D8D-A86C-8B6B-AA31-75D0D2DE601D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FAA510-F615-045D-C2A4-E40F1BC8811D}"/>
              </a:ext>
            </a:extLst>
          </p:cNvPr>
          <p:cNvSpPr txBox="1"/>
          <p:nvPr/>
        </p:nvSpPr>
        <p:spPr>
          <a:xfrm>
            <a:off x="-325772" y="1656161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86E7A"/>
                </a:solidFill>
                <a:latin typeface="+mj-ea"/>
                <a:ea typeface="+mj-ea"/>
              </a:rPr>
              <a:t>11. </a:t>
            </a:r>
            <a:r>
              <a:rPr lang="ko-KR" altLang="en-US" sz="1400" b="1" dirty="0">
                <a:solidFill>
                  <a:srgbClr val="086E7A"/>
                </a:solidFill>
                <a:latin typeface="+mj-ea"/>
                <a:ea typeface="+mj-ea"/>
              </a:rPr>
              <a:t>탄소 배출량 계산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E148EB7-675C-2D47-BAF4-BE6196349168}"/>
              </a:ext>
            </a:extLst>
          </p:cNvPr>
          <p:cNvSpPr txBox="1">
            <a:spLocks/>
          </p:cNvSpPr>
          <p:nvPr/>
        </p:nvSpPr>
        <p:spPr>
          <a:xfrm>
            <a:off x="8061232" y="706766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F8BC59-78F6-4943-8DEE-6C5834C68B53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D13F48B-450E-0FB0-D7FC-BC93CAA57E7D}"/>
              </a:ext>
            </a:extLst>
          </p:cNvPr>
          <p:cNvSpPr txBox="1">
            <a:spLocks/>
          </p:cNvSpPr>
          <p:nvPr/>
        </p:nvSpPr>
        <p:spPr>
          <a:xfrm>
            <a:off x="396698" y="975790"/>
            <a:ext cx="5053368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 dirty="0"/>
              <a:t>에너지 산출 모형을 바탕으로 </a:t>
            </a:r>
            <a:r>
              <a:rPr lang="en-US" altLang="ko-KR" sz="1400" b="1" dirty="0"/>
              <a:t>python</a:t>
            </a:r>
            <a:r>
              <a:rPr lang="ko-KR" altLang="en-US" sz="1400" b="1" dirty="0"/>
              <a:t>으로 시뮬레이션 설계</a:t>
            </a:r>
            <a:r>
              <a:rPr lang="en-US" altLang="ko-KR" sz="1400" b="1" dirty="0"/>
              <a:t>(1)</a:t>
            </a:r>
            <a:endParaRPr lang="ko-KR" altLang="en-US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1C2BFB-F4B1-B0D5-427D-AC3E8AA7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0" y="1633677"/>
            <a:ext cx="2405662" cy="2430361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C5992609-9F7B-C7FC-2D97-5E16D00DC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94" y="4431420"/>
            <a:ext cx="4576894" cy="283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latin typeface="Arial" panose="020B0604020202020204" pitchFamily="34" charset="0"/>
              </a:rPr>
              <a:t>폴더</a:t>
            </a:r>
            <a:r>
              <a:rPr lang="en-US" altLang="ko-KR" sz="1000" dirty="0">
                <a:latin typeface="Arial" panose="020B0604020202020204" pitchFamily="34" charset="0"/>
              </a:rPr>
              <a:t>/</a:t>
            </a:r>
            <a:r>
              <a:rPr lang="ko-KR" altLang="en-US" sz="1000" dirty="0">
                <a:latin typeface="Arial" panose="020B0604020202020204" pitchFamily="34" charset="0"/>
              </a:rPr>
              <a:t>파일 설명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000" b="1" dirty="0">
                <a:latin typeface="Arial" panose="020B0604020202020204" pitchFamily="34" charset="0"/>
              </a:rPr>
              <a:t>m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ain.py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시뮬레이션 실행을 위한 메인 스크립트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000" b="1" dirty="0">
                <a:latin typeface="Arial" panose="020B0604020202020204" pitchFamily="34" charset="0"/>
              </a:rPr>
              <a:t>m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onfig.yaml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시뮬레이션에 필요한 모든 설정과 매개변수를 포함한 구성 파일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odels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에너지와 차량 모델을 정의하는 클래스들이 포함되어 있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음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000" b="1" dirty="0">
                <a:latin typeface="Arial" panose="020B0604020202020204" pitchFamily="34" charset="0"/>
              </a:rPr>
              <a:t>e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nergy_model.py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에너지 소비와 탄소 배출량을 계산하는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클래스를 정의.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000" b="1" dirty="0">
                <a:latin typeface="Arial" panose="020B0604020202020204" pitchFamily="34" charset="0"/>
              </a:rPr>
              <a:t>v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ehicle_model.py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개별 차량의 에너지 소비를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시뮬레이션하는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클래스를 정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000" b="1" dirty="0">
                <a:latin typeface="Arial" panose="020B0604020202020204" pitchFamily="34" charset="0"/>
              </a:rPr>
              <a:t>u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tils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설정 로드와 시각화 등의 유틸리티 함수들이 포함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000" b="1" dirty="0">
                <a:latin typeface="Arial" panose="020B0604020202020204" pitchFamily="34" charset="0"/>
              </a:rPr>
              <a:t>c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onfig_loader.py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구성 파일을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로드하는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함수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000" b="1" dirty="0">
                <a:latin typeface="Arial" panose="020B0604020202020204" pitchFamily="34" charset="0"/>
              </a:rPr>
              <a:t>v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isualization.py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시뮬레이션 결과를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시각화하는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함수들이 포함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000" b="1" dirty="0">
                <a:latin typeface="Arial" panose="020B0604020202020204" pitchFamily="34" charset="0"/>
              </a:rPr>
              <a:t>r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esults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시뮬레이션 결과와 그래프를 저장하는 디렉토리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000" b="1" dirty="0">
                <a:latin typeface="Arial" panose="020B0604020202020204" pitchFamily="34" charset="0"/>
              </a:rPr>
              <a:t>f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igure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생성된 그래프 이미지들이 저장되는 디렉토리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000" b="1" dirty="0">
                <a:latin typeface="Arial" panose="020B0604020202020204" pitchFamily="34" charset="0"/>
              </a:rPr>
              <a:t>s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imulation_results.csv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시뮬레이션 결과가 저장되는 CSV 파일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146E968-1488-0719-0FF7-4D903D61F94D}"/>
              </a:ext>
            </a:extLst>
          </p:cNvPr>
          <p:cNvSpPr/>
          <p:nvPr/>
        </p:nvSpPr>
        <p:spPr>
          <a:xfrm rot="5400000">
            <a:off x="1690039" y="4170077"/>
            <a:ext cx="346927" cy="242226"/>
          </a:xfrm>
          <a:prstGeom prst="rightArrow">
            <a:avLst/>
          </a:prstGeom>
          <a:solidFill>
            <a:srgbClr val="0024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4C7D0E-2FC3-EEA2-9030-13CE7BFAC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547" y="1670190"/>
            <a:ext cx="5361770" cy="54427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CB43A4-67AD-00E2-B904-3984D54B082C}"/>
              </a:ext>
            </a:extLst>
          </p:cNvPr>
          <p:cNvSpPr txBox="1"/>
          <p:nvPr/>
        </p:nvSpPr>
        <p:spPr>
          <a:xfrm>
            <a:off x="-600742" y="1302758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86E7A"/>
                </a:solidFill>
                <a:latin typeface="+mj-ea"/>
                <a:ea typeface="+mj-ea"/>
              </a:rPr>
              <a:t>디렉토리 구조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112CF8-DD67-F52A-4947-7A8DCC20BB2C}"/>
              </a:ext>
            </a:extLst>
          </p:cNvPr>
          <p:cNvSpPr txBox="1"/>
          <p:nvPr/>
        </p:nvSpPr>
        <p:spPr>
          <a:xfrm>
            <a:off x="4254345" y="1343099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86E7A"/>
                </a:solidFill>
                <a:latin typeface="+mj-ea"/>
                <a:ea typeface="+mj-ea"/>
              </a:rPr>
              <a:t>energy_model.py </a:t>
            </a:r>
          </a:p>
        </p:txBody>
      </p:sp>
    </p:spTree>
    <p:extLst>
      <p:ext uri="{BB962C8B-B14F-4D97-AF65-F5344CB8AC3E}">
        <p14:creationId xmlns:p14="http://schemas.microsoft.com/office/powerpoint/2010/main" val="3836801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D5AC3-5867-E41B-BE4C-D9700FE78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00106B-9E52-390E-3198-C402A59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CE3B5-2B9A-E778-0C0B-181729389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7779A1-A581-B6AC-D368-859A903E83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556A7A-D7AC-9A4C-DB59-379D5355C1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EF1A2E-A155-B62A-7371-B691BCBB9A41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F88D1FF-6907-9879-512F-47D4ECC820B5}"/>
              </a:ext>
            </a:extLst>
          </p:cNvPr>
          <p:cNvSpPr txBox="1">
            <a:spLocks/>
          </p:cNvSpPr>
          <p:nvPr/>
        </p:nvSpPr>
        <p:spPr>
          <a:xfrm>
            <a:off x="8061232" y="706766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F8BC59-78F6-4943-8DEE-6C5834C68B53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65AD65C-E5BB-5261-2759-4904DF419D0C}"/>
              </a:ext>
            </a:extLst>
          </p:cNvPr>
          <p:cNvSpPr/>
          <p:nvPr/>
        </p:nvSpPr>
        <p:spPr>
          <a:xfrm rot="5400000">
            <a:off x="1690039" y="4170077"/>
            <a:ext cx="346927" cy="242226"/>
          </a:xfrm>
          <a:prstGeom prst="rightArrow">
            <a:avLst/>
          </a:prstGeom>
          <a:solidFill>
            <a:srgbClr val="0024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396301-1600-1835-4749-6420C37F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574"/>
          <a:stretch/>
        </p:blipFill>
        <p:spPr>
          <a:xfrm>
            <a:off x="645002" y="1688667"/>
            <a:ext cx="2278380" cy="33405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1342CD-C514-E3DC-DEA5-1120A8EC7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2" y="5029200"/>
            <a:ext cx="2278380" cy="1945541"/>
          </a:xfrm>
          <a:prstGeom prst="rect">
            <a:avLst/>
          </a:prstGeom>
        </p:spPr>
      </p:pic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F666B456-0805-8A66-D400-244A52CECDF1}"/>
              </a:ext>
            </a:extLst>
          </p:cNvPr>
          <p:cNvSpPr txBox="1">
            <a:spLocks/>
          </p:cNvSpPr>
          <p:nvPr/>
        </p:nvSpPr>
        <p:spPr>
          <a:xfrm>
            <a:off x="396698" y="975790"/>
            <a:ext cx="5053368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 dirty="0"/>
              <a:t>에너지 산출 모형을 바탕으로 </a:t>
            </a:r>
            <a:r>
              <a:rPr lang="en-US" altLang="ko-KR" sz="1400" b="1" dirty="0"/>
              <a:t>python</a:t>
            </a:r>
            <a:r>
              <a:rPr lang="ko-KR" altLang="en-US" sz="1400" b="1" dirty="0"/>
              <a:t>으로 시뮬레이션 설계</a:t>
            </a:r>
            <a:r>
              <a:rPr lang="en-US" altLang="ko-KR" sz="1400" b="1" dirty="0"/>
              <a:t>(2)</a:t>
            </a:r>
            <a:endParaRPr lang="ko-KR" altLang="en-US" sz="1400" b="1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DBDC7D0-8DB4-FC39-9097-6858D95AD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510" y="1612516"/>
            <a:ext cx="6526146" cy="540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1. 구성 로드 (</a:t>
            </a:r>
            <a:r>
              <a:rPr kumimoji="0" lang="ko-KR" altLang="ko-KR" sz="13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Configuration</a:t>
            </a:r>
            <a:r>
              <a:rPr kumimoji="0" lang="ko-KR" altLang="ko-KR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3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Loading</a:t>
            </a:r>
            <a:r>
              <a:rPr kumimoji="0" lang="ko-KR" altLang="ko-KR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)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config.yaml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파일에서 시뮬레이션에 필요한 모든 설정과 매개변수를 </a:t>
            </a:r>
            <a:r>
              <a:rPr lang="ko-KR" altLang="en-US" sz="1000" dirty="0">
                <a:latin typeface="+mn-ea"/>
              </a:rPr>
              <a:t>가져옴</a:t>
            </a: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Load parameter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:</a:t>
            </a: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일반 설정: 기준 연도, 총 차량 대수, 연간 주행거리 등.</a:t>
            </a: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차량 사양: 연료별 연비, 자율주행차의 컴퓨팅 파워 등.</a:t>
            </a: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교통 모델 파라미터: 로지스틱 성장 함수의 파라미터 등.</a:t>
            </a: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시나리오 정의: 자율주행차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도입률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목록 등.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ko-KR" sz="1000" dirty="0">
              <a:latin typeface="+mn-ea"/>
            </a:endParaRPr>
          </a:p>
          <a:p>
            <a:r>
              <a:rPr lang="en-US" altLang="ko-KR" sz="1300" dirty="0">
                <a:latin typeface="+mj-ea"/>
                <a:ea typeface="+mj-ea"/>
              </a:rPr>
              <a:t>2. </a:t>
            </a:r>
            <a:r>
              <a:rPr lang="ko-KR" altLang="en-US" sz="1300" dirty="0">
                <a:latin typeface="+mj-ea"/>
                <a:ea typeface="+mj-ea"/>
              </a:rPr>
              <a:t>시나리오 생성 </a:t>
            </a:r>
            <a:r>
              <a:rPr lang="en-US" altLang="ko-KR" sz="1300" dirty="0">
                <a:latin typeface="+mj-ea"/>
                <a:ea typeface="+mj-ea"/>
              </a:rPr>
              <a:t>(Scenario Generation)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다양한 자율주행차 </a:t>
            </a:r>
            <a:r>
              <a:rPr lang="ko-KR" altLang="en-US" sz="1000" dirty="0" err="1">
                <a:latin typeface="+mn-ea"/>
              </a:rPr>
              <a:t>도입률</a:t>
            </a:r>
            <a:r>
              <a:rPr lang="en-US" altLang="ko-KR" sz="1000" dirty="0">
                <a:latin typeface="+mn-ea"/>
              </a:rPr>
              <a:t>(0% ~ 100%)</a:t>
            </a:r>
            <a:r>
              <a:rPr lang="ko-KR" altLang="en-US" sz="1000" dirty="0">
                <a:latin typeface="+mn-ea"/>
              </a:rPr>
              <a:t>에 따른 시나리오를 생성</a:t>
            </a:r>
            <a:endParaRPr lang="en-US" altLang="ko-KR" sz="1000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각 시나리오는 다음 정보를 포함한다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lvl="2"/>
            <a:r>
              <a:rPr lang="ko-KR" altLang="en-US" sz="1000" dirty="0">
                <a:latin typeface="+mn-ea"/>
              </a:rPr>
              <a:t>자율주행차 </a:t>
            </a:r>
            <a:r>
              <a:rPr lang="ko-KR" altLang="en-US" sz="1000" dirty="0" err="1">
                <a:latin typeface="+mn-ea"/>
              </a:rPr>
              <a:t>도입률</a:t>
            </a:r>
            <a:endParaRPr lang="ko-KR" altLang="en-US" sz="1000" dirty="0">
              <a:latin typeface="+mn-ea"/>
            </a:endParaRPr>
          </a:p>
          <a:p>
            <a:pPr lvl="2"/>
            <a:r>
              <a:rPr lang="ko-KR" altLang="en-US" sz="1000" dirty="0">
                <a:latin typeface="+mn-ea"/>
              </a:rPr>
              <a:t>차량 비율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휘발유차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전기차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자율주행차의 비율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차량 비율은 </a:t>
            </a:r>
            <a:r>
              <a:rPr lang="ko-KR" altLang="en-US" sz="1000" dirty="0" err="1">
                <a:latin typeface="+mn-ea"/>
              </a:rPr>
              <a:t>도입률에</a:t>
            </a:r>
            <a:r>
              <a:rPr lang="ko-KR" altLang="en-US" sz="1000" dirty="0">
                <a:latin typeface="+mn-ea"/>
              </a:rPr>
              <a:t> 따라 동적으로 계산되며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합이 </a:t>
            </a:r>
            <a:r>
              <a:rPr lang="en-US" altLang="ko-KR" sz="1000" dirty="0">
                <a:latin typeface="+mn-ea"/>
              </a:rPr>
              <a:t>1</a:t>
            </a:r>
            <a:r>
              <a:rPr lang="ko-KR" altLang="en-US" sz="1000" dirty="0">
                <a:latin typeface="+mn-ea"/>
              </a:rPr>
              <a:t>이 되도록 조정</a:t>
            </a:r>
            <a:endParaRPr lang="en-US" altLang="ko-KR" sz="1000" dirty="0">
              <a:latin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ko-KR" sz="13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r>
              <a:rPr lang="en-US" altLang="ko-KR" sz="1300" dirty="0">
                <a:latin typeface="+mj-ea"/>
                <a:ea typeface="+mj-ea"/>
              </a:rPr>
              <a:t>3. </a:t>
            </a:r>
            <a:r>
              <a:rPr lang="ko-KR" altLang="en-US" sz="1300" dirty="0">
                <a:latin typeface="+mj-ea"/>
                <a:ea typeface="+mj-ea"/>
              </a:rPr>
              <a:t>시뮬레이션 실행 </a:t>
            </a:r>
            <a:r>
              <a:rPr lang="en-US" altLang="ko-KR" sz="1300" dirty="0">
                <a:latin typeface="+mj-ea"/>
                <a:ea typeface="+mj-ea"/>
              </a:rPr>
              <a:t>(Simulation Execution)</a:t>
            </a:r>
          </a:p>
          <a:p>
            <a:endParaRPr lang="en-US" altLang="ko-KR" sz="1300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각 시나리오마다 시뮬레이션을 여러 번 반복하여 실행합니다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예</a:t>
            </a:r>
            <a:r>
              <a:rPr lang="en-US" altLang="ko-KR" sz="1000" dirty="0">
                <a:latin typeface="+mn-ea"/>
              </a:rPr>
              <a:t>: 1000</a:t>
            </a:r>
            <a:r>
              <a:rPr lang="ko-KR" altLang="en-US" sz="1000" dirty="0">
                <a:latin typeface="+mn-ea"/>
              </a:rPr>
              <a:t>회</a:t>
            </a:r>
            <a:r>
              <a:rPr lang="en-US" altLang="ko-KR" sz="1000" dirty="0">
                <a:latin typeface="+mn-ea"/>
              </a:rPr>
              <a:t>).</a:t>
            </a:r>
          </a:p>
          <a:p>
            <a:pPr lvl="1"/>
            <a:r>
              <a:rPr lang="en-US" altLang="ko-KR" sz="1000" dirty="0">
                <a:latin typeface="+mn-ea"/>
              </a:rPr>
              <a:t>	( </a:t>
            </a:r>
            <a:r>
              <a:rPr lang="ko-KR" altLang="en-US" sz="1000" dirty="0">
                <a:latin typeface="+mn-ea"/>
              </a:rPr>
              <a:t>파라미터들은 완전히 정해진 값이 아니라 확률분포로 </a:t>
            </a:r>
            <a:r>
              <a:rPr lang="en-US" altLang="ko-KR" sz="1000" dirty="0">
                <a:latin typeface="+mn-ea"/>
              </a:rPr>
              <a:t>ex) v ~ N(0,1) </a:t>
            </a:r>
            <a:r>
              <a:rPr lang="ko-KR" altLang="en-US" sz="1000" dirty="0">
                <a:latin typeface="+mn-ea"/>
              </a:rPr>
              <a:t>처럼 저장되어 있었기에 가능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반복 실행을 통해 변수의 불확실성을 고려</a:t>
            </a:r>
            <a:endParaRPr lang="en-US" altLang="ko-KR" sz="1000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각 반복에서 다음 작업을 수행합니다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marL="1143000" lvl="2" indent="-22860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평균 속도 계산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로지스틱 성장 함수를 사용하여 </a:t>
            </a:r>
            <a:r>
              <a:rPr lang="ko-KR" altLang="en-US" sz="1000" dirty="0" err="1">
                <a:latin typeface="+mn-ea"/>
              </a:rPr>
              <a:t>도입률에</a:t>
            </a:r>
            <a:r>
              <a:rPr lang="ko-KR" altLang="en-US" sz="1000" dirty="0">
                <a:latin typeface="+mn-ea"/>
              </a:rPr>
              <a:t> 따른 평균 속도의 변화를 계산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1143000" lvl="2" indent="-22860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총 주행거리 및 운행 시간 계산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marL="1600200" lvl="3" indent="-22860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교통량 증가율을 로지스틱 성장 함수로 계산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1600200" lvl="3" indent="-22860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총 주행거리와 운행 시간을 산출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1143000" lvl="2" indent="-22860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에너지 소비량 및 탄소 배출량 계산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marL="1600200" lvl="3" indent="-22860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차량 유형별로 에너지 소비량과 탄소 배출량을 계산</a:t>
            </a:r>
            <a:endParaRPr lang="en-US" altLang="ko-KR" sz="1000" dirty="0">
              <a:latin typeface="+mn-ea"/>
            </a:endParaRPr>
          </a:p>
          <a:p>
            <a:pPr marL="1600200" lvl="3" indent="-22860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자율주행차의 추가 에너지 소비량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컴퓨팅</a:t>
            </a:r>
            <a:r>
              <a:rPr lang="en-US" altLang="ko-KR" sz="1000" dirty="0">
                <a:latin typeface="+mn-ea"/>
              </a:rPr>
              <a:t>, V2X </a:t>
            </a:r>
            <a:r>
              <a:rPr lang="ko-KR" altLang="en-US" sz="1000" dirty="0">
                <a:latin typeface="+mn-ea"/>
              </a:rPr>
              <a:t>통신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데이터 센터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을 포함</a:t>
            </a:r>
            <a:endParaRPr lang="en-US" altLang="ko-KR" sz="1000" dirty="0">
              <a:latin typeface="+mn-ea"/>
            </a:endParaRPr>
          </a:p>
          <a:p>
            <a:pPr marL="1143000" lvl="2" indent="-22860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상수 </a:t>
            </a:r>
            <a:r>
              <a:rPr lang="en-US" altLang="ko-KR" sz="1000" dirty="0" err="1">
                <a:latin typeface="+mn-ea"/>
              </a:rPr>
              <a:t>aaa</a:t>
            </a:r>
            <a:r>
              <a:rPr lang="ko-KR" altLang="en-US" sz="1000" dirty="0">
                <a:latin typeface="+mn-ea"/>
              </a:rPr>
              <a:t>와 </a:t>
            </a:r>
            <a:r>
              <a:rPr lang="ko-KR" altLang="en-US" sz="1000" dirty="0" err="1">
                <a:latin typeface="+mn-ea"/>
              </a:rPr>
              <a:t>오차항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eee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적용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marL="1600200" lvl="3" indent="-22860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n-ea"/>
              </a:rPr>
              <a:t>에너지 효율성 및 불확실성을 반영합니다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5653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65EEB-B807-C3E5-0D2C-08E3870B4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B92014-F5CA-21BD-3776-188D5E23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A33D-A2F6-DB67-3440-7E445B7D1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F2931D-04C1-1462-60A2-813539C580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63F4C4-7D94-8764-6DEC-92C9D1E7D5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08C1CE-0A97-9E35-6038-5357D2C5C3F8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4203F45-779F-AA7E-AD4E-61C87DBEC109}"/>
              </a:ext>
            </a:extLst>
          </p:cNvPr>
          <p:cNvSpPr txBox="1">
            <a:spLocks/>
          </p:cNvSpPr>
          <p:nvPr/>
        </p:nvSpPr>
        <p:spPr>
          <a:xfrm>
            <a:off x="8061232" y="706766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F8BC59-78F6-4943-8DEE-6C5834C68B5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2A3B7E7-014F-654A-5499-7C0C26D8A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02" y="2410232"/>
            <a:ext cx="3934090" cy="1369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4.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결과 집계 (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Results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Aggregation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모든 반복 실행의 결과를 수집합니다.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주요 지표(에너지 소비량, 탄소 배출량 등)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대해 평균값과 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신뢰구간(예: 5% ~ 95%)을 계산.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시나리오별로 결과를 정리합니다.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[반복 실행 결과] → [데이터 수집 및 집계] → [시나리오별 통계량 계산] 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3F0A07-48E0-B800-CE7B-86849159B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66" y="4712503"/>
            <a:ext cx="4800845" cy="2400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CB87DE-2457-6831-EB4F-8F37B2FF2F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275"/>
          <a:stretch/>
        </p:blipFill>
        <p:spPr>
          <a:xfrm>
            <a:off x="5463263" y="975790"/>
            <a:ext cx="4610337" cy="3687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272125-14EC-C3E9-BD55-ABA921EEFD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6317" b="20267"/>
          <a:stretch/>
        </p:blipFill>
        <p:spPr>
          <a:xfrm>
            <a:off x="645002" y="1533527"/>
            <a:ext cx="2278380" cy="729613"/>
          </a:xfrm>
          <a:prstGeom prst="rect">
            <a:avLst/>
          </a:prstGeom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1542DBAC-7B2C-96EE-A017-C8B5128C649D}"/>
              </a:ext>
            </a:extLst>
          </p:cNvPr>
          <p:cNvSpPr txBox="1">
            <a:spLocks/>
          </p:cNvSpPr>
          <p:nvPr/>
        </p:nvSpPr>
        <p:spPr>
          <a:xfrm>
            <a:off x="396698" y="975790"/>
            <a:ext cx="5053368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 dirty="0"/>
              <a:t>에너지 산출 모형을 바탕으로 </a:t>
            </a:r>
            <a:r>
              <a:rPr lang="en-US" altLang="ko-KR" sz="1400" b="1" dirty="0"/>
              <a:t>python</a:t>
            </a:r>
            <a:r>
              <a:rPr lang="ko-KR" altLang="en-US" sz="1400" b="1" dirty="0"/>
              <a:t>으로 시뮬레이션 설계</a:t>
            </a:r>
            <a:r>
              <a:rPr lang="en-US" altLang="ko-KR" sz="1400" b="1" dirty="0"/>
              <a:t>(3)</a:t>
            </a:r>
            <a:endParaRPr lang="ko-KR" altLang="en-US" sz="1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2E75E6-36BE-6E53-8C2B-DF3ED10F52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3937"/>
          <a:stretch/>
        </p:blipFill>
        <p:spPr>
          <a:xfrm>
            <a:off x="645002" y="3926930"/>
            <a:ext cx="2278380" cy="873541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3B601104-CD55-AD25-3694-F39370850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9" y="5031173"/>
            <a:ext cx="4374916" cy="167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5.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데이터 저장 및 시각화 (Data 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Saving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and 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Visualization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집계된 결과를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simulation_results.csv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파일로 저장합니다.</a:t>
            </a: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시나리오별 결과를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시각화하여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그래프를 생성합니다: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에너지 소비량 변화 그래프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탄소 배출량 변화 그래프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평균 속도 변화 그래프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생성된 그래프는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figure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디렉토리에 저장됩니다.</a:t>
            </a: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[시나리오별 통계량] → [CSV 파일로 저장] → [그래프 생성 및 저장]</a:t>
            </a: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87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1419E-BD92-59B2-2898-CEB752F6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CE758C-059F-16C4-D7D8-F598DD28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079BA5-8B0D-52DF-BAD4-1F24F8371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22430A-DEB4-2AB6-0A3B-B32E9EB8F3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1E6298-5099-CE73-1E0D-2ED4CEA5BF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7BA289-7FA5-E7F2-8F15-1EC716DF0545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88F79141-EA94-CE18-F830-8E2F35E2B9FF}"/>
              </a:ext>
            </a:extLst>
          </p:cNvPr>
          <p:cNvSpPr txBox="1">
            <a:spLocks/>
          </p:cNvSpPr>
          <p:nvPr/>
        </p:nvSpPr>
        <p:spPr>
          <a:xfrm>
            <a:off x="8061232" y="706766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F8BC59-78F6-4943-8DEE-6C5834C68B53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FBCD795-FB1F-90BC-177D-DABD736F5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02" y="2410232"/>
            <a:ext cx="3934090" cy="1369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4.</a:t>
            </a:r>
            <a:r>
              <a:rPr kumimoji="0" lang="ko-KR" altLang="ko-KR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결과 집계 (</a:t>
            </a:r>
            <a:r>
              <a:rPr kumimoji="0" lang="ko-KR" altLang="ko-KR" sz="13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Results</a:t>
            </a:r>
            <a:r>
              <a:rPr kumimoji="0" lang="ko-KR" altLang="ko-KR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3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Aggregation</a:t>
            </a:r>
            <a:r>
              <a:rPr kumimoji="0" lang="ko-KR" altLang="ko-KR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모든 반복 실행의 결과를 수집합니다.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주요 지표(에너지 소비량, 탄소 배출량 등)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대해 평균값과 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신뢰구간(예: 5% ~ 95%)을 계산.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시나리오별로 결과를 정리합니다.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[반복 실행 결과] → [데이터 수집 및 집계] → [시나리오별 통계량 계산] 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89CD94-D577-1031-09CE-5E2F55DB8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66" y="4712503"/>
            <a:ext cx="4800845" cy="24004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9901B2-BDC1-0113-9469-4B68BB7720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275"/>
          <a:stretch/>
        </p:blipFill>
        <p:spPr>
          <a:xfrm>
            <a:off x="5463263" y="975790"/>
            <a:ext cx="4610337" cy="368709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8099AF6-F0E4-FB9F-E426-7CB1F9AA22F5}"/>
              </a:ext>
            </a:extLst>
          </p:cNvPr>
          <p:cNvSpPr/>
          <p:nvPr/>
        </p:nvSpPr>
        <p:spPr>
          <a:xfrm>
            <a:off x="4674853" y="2355035"/>
            <a:ext cx="460228" cy="296725"/>
          </a:xfrm>
          <a:prstGeom prst="rightArrow">
            <a:avLst/>
          </a:prstGeom>
          <a:solidFill>
            <a:srgbClr val="00249C"/>
          </a:solidFill>
          <a:ln>
            <a:solidFill>
              <a:srgbClr val="0024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CBFFFE-B03D-FD89-90F2-F2D5211957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6317" b="20267"/>
          <a:stretch/>
        </p:blipFill>
        <p:spPr>
          <a:xfrm>
            <a:off x="645002" y="1533527"/>
            <a:ext cx="2278380" cy="729613"/>
          </a:xfrm>
          <a:prstGeom prst="rect">
            <a:avLst/>
          </a:prstGeom>
        </p:spPr>
      </p:pic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B5CCB25D-D7BE-30F4-4A78-5CDDEFA622B5}"/>
              </a:ext>
            </a:extLst>
          </p:cNvPr>
          <p:cNvSpPr txBox="1">
            <a:spLocks/>
          </p:cNvSpPr>
          <p:nvPr/>
        </p:nvSpPr>
        <p:spPr>
          <a:xfrm>
            <a:off x="396698" y="975790"/>
            <a:ext cx="5053368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 dirty="0"/>
              <a:t>에너지 산출 모형을 바탕으로 </a:t>
            </a:r>
            <a:r>
              <a:rPr lang="en-US" altLang="ko-KR" sz="1400" b="1" dirty="0"/>
              <a:t>python</a:t>
            </a:r>
            <a:r>
              <a:rPr lang="ko-KR" altLang="en-US" sz="1400" b="1" dirty="0"/>
              <a:t>으로 시뮬레이션 설계</a:t>
            </a:r>
            <a:r>
              <a:rPr lang="en-US" altLang="ko-KR" sz="1400" b="1" dirty="0"/>
              <a:t>(3)</a:t>
            </a:r>
            <a:endParaRPr lang="ko-KR" altLang="en-US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8465235-4B73-69CA-CE49-21D6A8C5AB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3937"/>
          <a:stretch/>
        </p:blipFill>
        <p:spPr>
          <a:xfrm>
            <a:off x="645002" y="4069805"/>
            <a:ext cx="2278380" cy="873541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2A5D02A5-7BC7-20D1-0D7E-8073E67AF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9" y="5031173"/>
            <a:ext cx="4374916" cy="167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5.</a:t>
            </a:r>
            <a:r>
              <a:rPr kumimoji="0" lang="ko-KR" altLang="ko-KR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데이터 저장 및 시각화 (Data </a:t>
            </a:r>
            <a:r>
              <a:rPr kumimoji="0" lang="ko-KR" altLang="ko-KR" sz="13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Saving</a:t>
            </a:r>
            <a:r>
              <a:rPr kumimoji="0" lang="ko-KR" altLang="ko-KR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and </a:t>
            </a:r>
            <a:r>
              <a:rPr kumimoji="0" lang="ko-KR" altLang="ko-KR" sz="13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Visualization</a:t>
            </a:r>
            <a:r>
              <a:rPr kumimoji="0" lang="ko-KR" altLang="ko-KR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집계된 결과를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simulation_results.csv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파일로 저장합니다.</a:t>
            </a: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시나리오별 결과를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시각화하여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그래프를 생성합니다: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에너지 소비량 변화 그래프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탄소 배출량 변화 그래프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평균 속도 변화 그래프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생성된 그래프는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figure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디렉토리에 저장됩니다.</a:t>
            </a: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[시나리오별 통계량] → [CSV 파일로 저장] → [그래프 생성 및 저장]</a:t>
            </a: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1FDB1AA-DCA7-4B87-6D3F-66C7C9B84F27}"/>
              </a:ext>
            </a:extLst>
          </p:cNvPr>
          <p:cNvSpPr/>
          <p:nvPr/>
        </p:nvSpPr>
        <p:spPr>
          <a:xfrm>
            <a:off x="4674853" y="5764351"/>
            <a:ext cx="460228" cy="296725"/>
          </a:xfrm>
          <a:prstGeom prst="rightArrow">
            <a:avLst/>
          </a:prstGeom>
          <a:solidFill>
            <a:srgbClr val="00249C"/>
          </a:solidFill>
          <a:ln>
            <a:solidFill>
              <a:srgbClr val="0024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869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367CF-1B51-4B48-6B8E-7E38FCD3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B5DA55-EC9E-29AC-92FD-E2C541DE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F08C79-A2D9-B7AD-27F9-FB51FF2B0E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C9D524-B367-82C2-9709-7CFF34E30B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연구설계 및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9C9D59-E573-C728-3B0F-41CA27A32D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7AF9EB-A4F4-1C24-6EFD-A3BA6C538190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E6E25243-DCCB-0E13-2615-8194B31E0778}"/>
              </a:ext>
            </a:extLst>
          </p:cNvPr>
          <p:cNvSpPr txBox="1">
            <a:spLocks/>
          </p:cNvSpPr>
          <p:nvPr/>
        </p:nvSpPr>
        <p:spPr>
          <a:xfrm>
            <a:off x="8061232" y="706766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F8BC59-78F6-4943-8DEE-6C5834C68B53}" type="slidenum">
              <a:rPr lang="ko-KR" altLang="en-US" smtClean="0"/>
              <a:pPr/>
              <a:t>38</a:t>
            </a:fld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E87F997-A27C-8208-AC41-C7A3E60A8A99}"/>
              </a:ext>
            </a:extLst>
          </p:cNvPr>
          <p:cNvGrpSpPr/>
          <p:nvPr/>
        </p:nvGrpSpPr>
        <p:grpSpPr>
          <a:xfrm>
            <a:off x="352825" y="1921666"/>
            <a:ext cx="9968892" cy="3716342"/>
            <a:chOff x="542142" y="1032057"/>
            <a:chExt cx="9968892" cy="371634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2019650-6AE8-C447-12C2-55FB35F5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3038" y="1276381"/>
              <a:ext cx="1411250" cy="3411706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4D946A4-C306-9013-B9A7-833284B9FB6B}"/>
                </a:ext>
              </a:extLst>
            </p:cNvPr>
            <p:cNvGrpSpPr/>
            <p:nvPr/>
          </p:nvGrpSpPr>
          <p:grpSpPr>
            <a:xfrm>
              <a:off x="542142" y="1032057"/>
              <a:ext cx="9968892" cy="3716342"/>
              <a:chOff x="542142" y="1032057"/>
              <a:chExt cx="9968892" cy="3716342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2688B1D-88CF-6B80-F7D1-FA8AC2A2E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42" y="1276381"/>
                <a:ext cx="3053743" cy="3472018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300E771-7BE1-3026-72AA-575DE403C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6896" y="1276381"/>
                <a:ext cx="1213260" cy="3431145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A402D2F-2DB2-43AB-C103-45A5DCEE1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8055" y="1276381"/>
                <a:ext cx="1995604" cy="3457777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4C454D96-80DA-8FF2-0395-0B034BC7C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8467" y="1276381"/>
                <a:ext cx="1747759" cy="343114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2D20C9-8679-321F-C913-DE241CF3A68E}"/>
                  </a:ext>
                </a:extLst>
              </p:cNvPr>
              <p:cNvSpPr txBox="1"/>
              <p:nvPr/>
            </p:nvSpPr>
            <p:spPr>
              <a:xfrm>
                <a:off x="3314839" y="1032057"/>
                <a:ext cx="199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+mn-ea"/>
                  </a:rPr>
                  <a:t>energy_model.py</a:t>
                </a:r>
                <a:endParaRPr lang="ko-KR" altLang="en-US" sz="800" dirty="0">
                  <a:latin typeface="+mn-ea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2777EB-C463-2DB2-0130-927B543AAA9A}"/>
                  </a:ext>
                </a:extLst>
              </p:cNvPr>
              <p:cNvSpPr txBox="1"/>
              <p:nvPr/>
            </p:nvSpPr>
            <p:spPr>
              <a:xfrm>
                <a:off x="1070326" y="1032057"/>
                <a:ext cx="199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+mn-ea"/>
                  </a:rPr>
                  <a:t>v</a:t>
                </a:r>
                <a:r>
                  <a:rPr kumimoji="0" lang="ko-KR" altLang="ko-KR" sz="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ehicle_model.py</a:t>
                </a:r>
                <a:endParaRPr lang="ko-KR" altLang="en-US" sz="800" dirty="0">
                  <a:latin typeface="+mn-ea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0897C8-EF18-F0AE-E577-01A58EE7EEFA}"/>
                  </a:ext>
                </a:extLst>
              </p:cNvPr>
              <p:cNvSpPr txBox="1"/>
              <p:nvPr/>
            </p:nvSpPr>
            <p:spPr>
              <a:xfrm>
                <a:off x="6517170" y="1032057"/>
                <a:ext cx="199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+mn-ea"/>
                  </a:rPr>
                  <a:t>Visualization.py</a:t>
                </a:r>
                <a:endParaRPr lang="ko-KR" altLang="en-US" sz="800" dirty="0">
                  <a:latin typeface="+mn-ea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F96D0D-870C-049B-7664-09784643DD00}"/>
                  </a:ext>
                </a:extLst>
              </p:cNvPr>
              <p:cNvSpPr txBox="1"/>
              <p:nvPr/>
            </p:nvSpPr>
            <p:spPr>
              <a:xfrm>
                <a:off x="4719976" y="1032057"/>
                <a:ext cx="199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+mn-ea"/>
                  </a:rPr>
                  <a:t>main.py</a:t>
                </a:r>
                <a:endParaRPr lang="ko-KR" altLang="en-US" sz="800" dirty="0">
                  <a:latin typeface="+mn-ea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812D34-9A06-6014-DB5C-A4C603A4BDCC}"/>
                  </a:ext>
                </a:extLst>
              </p:cNvPr>
              <p:cNvSpPr txBox="1"/>
              <p:nvPr/>
            </p:nvSpPr>
            <p:spPr>
              <a:xfrm>
                <a:off x="8513659" y="1032057"/>
                <a:ext cx="199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 err="1">
                    <a:latin typeface="+mn-ea"/>
                  </a:rPr>
                  <a:t>config.yaml</a:t>
                </a:r>
                <a:endParaRPr lang="ko-KR" altLang="en-US" sz="800" dirty="0">
                  <a:latin typeface="+mn-ea"/>
                </a:endParaRPr>
              </a:p>
            </p:txBody>
          </p:sp>
        </p:grpSp>
      </p:grpSp>
      <p:sp>
        <p:nvSpPr>
          <p:cNvPr id="41" name="텍스트 개체 틀 3">
            <a:extLst>
              <a:ext uri="{FF2B5EF4-FFF2-40B4-BE49-F238E27FC236}">
                <a16:creationId xmlns:a16="http://schemas.microsoft.com/office/drawing/2014/main" id="{7BFED323-3C7C-D837-8A40-4E530C1034D5}"/>
              </a:ext>
            </a:extLst>
          </p:cNvPr>
          <p:cNvSpPr txBox="1">
            <a:spLocks/>
          </p:cNvSpPr>
          <p:nvPr/>
        </p:nvSpPr>
        <p:spPr>
          <a:xfrm>
            <a:off x="412750" y="1148277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전체 코드 </a:t>
            </a:r>
          </a:p>
        </p:txBody>
      </p:sp>
    </p:spTree>
    <p:extLst>
      <p:ext uri="{BB962C8B-B14F-4D97-AF65-F5344CB8AC3E}">
        <p14:creationId xmlns:p14="http://schemas.microsoft.com/office/powerpoint/2010/main" val="1430861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17E9B-608A-C259-755C-16193F520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FAECA9-0659-6C85-A290-3E6B6DE4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>
          <a:xfrm>
            <a:off x="-5" y="-1"/>
            <a:ext cx="10691818" cy="75596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55C6B2-F66F-18B7-60D3-F6D827829263}"/>
              </a:ext>
            </a:extLst>
          </p:cNvPr>
          <p:cNvSpPr/>
          <p:nvPr/>
        </p:nvSpPr>
        <p:spPr>
          <a:xfrm>
            <a:off x="2878931" y="1894971"/>
            <a:ext cx="4933949" cy="5210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/>
            </a:solidFill>
          </a:ln>
          <a:effectLst>
            <a:innerShdw blurRad="2286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F0DCD-A52E-5EE7-B6EF-4C48988A4DA9}"/>
              </a:ext>
            </a:extLst>
          </p:cNvPr>
          <p:cNvSpPr txBox="1"/>
          <p:nvPr/>
        </p:nvSpPr>
        <p:spPr>
          <a:xfrm>
            <a:off x="2878931" y="1813170"/>
            <a:ext cx="4933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05</a:t>
            </a:r>
            <a:endParaRPr lang="ko-KR" altLang="en-US" sz="13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DBC41-5B8D-6838-B330-6781CBB33942}"/>
              </a:ext>
            </a:extLst>
          </p:cNvPr>
          <p:cNvSpPr txBox="1"/>
          <p:nvPr/>
        </p:nvSpPr>
        <p:spPr>
          <a:xfrm>
            <a:off x="2878930" y="3792537"/>
            <a:ext cx="493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연구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37129-6AF3-F5D0-70C0-93EBBB6766C1}"/>
              </a:ext>
            </a:extLst>
          </p:cNvPr>
          <p:cNvSpPr txBox="1"/>
          <p:nvPr/>
        </p:nvSpPr>
        <p:spPr>
          <a:xfrm>
            <a:off x="2878929" y="4500423"/>
            <a:ext cx="4933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전력 소비량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탄소 배출량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endParaRPr lang="ko-KR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648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D9B995-57D8-004F-B2A0-8921DBE4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8C452-F4AD-C497-EF08-80755D158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8958B3-966D-1E2B-B949-3E46EF33CB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/>
              <a:t>서론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B08B0C-2B80-9C9C-83C3-28CF75C99C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기술 동향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EB052-AF3D-61C0-C7DB-9C573B0F603B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DE9D0072-3E02-F0A9-8761-B03E9B24D5B2}"/>
              </a:ext>
            </a:extLst>
          </p:cNvPr>
          <p:cNvSpPr txBox="1">
            <a:spLocks/>
          </p:cNvSpPr>
          <p:nvPr/>
        </p:nvSpPr>
        <p:spPr>
          <a:xfrm>
            <a:off x="412750" y="983685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최근 사례</a:t>
            </a:r>
          </a:p>
        </p:txBody>
      </p:sp>
      <p:pic>
        <p:nvPicPr>
          <p:cNvPr id="13" name="Picture 2" descr="로보택시 - 나무위키">
            <a:extLst>
              <a:ext uri="{FF2B5EF4-FFF2-40B4-BE49-F238E27FC236}">
                <a16:creationId xmlns:a16="http://schemas.microsoft.com/office/drawing/2014/main" id="{48CECEC7-77E3-C099-3104-93018A55C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4" y="1905903"/>
            <a:ext cx="2011326" cy="13384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속도 내는 자율주행트럭 시대, 선결과제도 산더미 &lt; 국제 &lt; 종합 &lt; 기사본문 - 상용차신문">
            <a:extLst>
              <a:ext uri="{FF2B5EF4-FFF2-40B4-BE49-F238E27FC236}">
                <a16:creationId xmlns:a16="http://schemas.microsoft.com/office/drawing/2014/main" id="{DC4667A7-8A81-4A3A-B9EA-2EE379C5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2" y="3547558"/>
            <a:ext cx="2011327" cy="13582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스마트시티 주요기술] 자율주행 셔틀버스, 이제 눈앞으로 - 공학저널">
            <a:extLst>
              <a:ext uri="{FF2B5EF4-FFF2-40B4-BE49-F238E27FC236}">
                <a16:creationId xmlns:a16="http://schemas.microsoft.com/office/drawing/2014/main" id="{9AAD7667-DEFE-DA30-D179-7D0C5763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3" y="5143405"/>
            <a:ext cx="2011327" cy="11313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19B3A3-8588-7A7D-36D0-B8E257610D92}"/>
              </a:ext>
            </a:extLst>
          </p:cNvPr>
          <p:cNvSpPr txBox="1"/>
          <p:nvPr/>
        </p:nvSpPr>
        <p:spPr>
          <a:xfrm>
            <a:off x="0" y="7112926"/>
            <a:ext cx="12001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Source : </a:t>
            </a:r>
            <a:r>
              <a:rPr lang="en-US" altLang="ko-KR" sz="1200" b="0" i="0" dirty="0">
                <a:effectLst/>
                <a:latin typeface="+mn-ea"/>
              </a:rPr>
              <a:t>Jeffs, J. (2024, November 20). Autonomous Vehicle Industries Now and in 10 Years. </a:t>
            </a:r>
            <a:r>
              <a:rPr lang="en-US" altLang="ko-KR" sz="1200" b="0" i="0" dirty="0" err="1">
                <a:effectLst/>
                <a:latin typeface="+mn-ea"/>
              </a:rPr>
              <a:t>IDTechEx</a:t>
            </a:r>
            <a:r>
              <a:rPr lang="en-US" altLang="ko-KR" sz="1200" b="0" i="0" dirty="0">
                <a:effectLst/>
                <a:latin typeface="+mn-ea"/>
              </a:rPr>
              <a:t> Research Article</a:t>
            </a:r>
          </a:p>
          <a:p>
            <a:endParaRPr lang="en-US" altLang="ko-KR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38A0B1-4404-1FD0-D2E8-813FA1F86FC9}"/>
              </a:ext>
            </a:extLst>
          </p:cNvPr>
          <p:cNvSpPr txBox="1"/>
          <p:nvPr/>
        </p:nvSpPr>
        <p:spPr>
          <a:xfrm>
            <a:off x="2945218" y="2251961"/>
            <a:ext cx="76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2018~2024</a:t>
            </a:r>
            <a:r>
              <a:rPr lang="ko-KR" altLang="en-US" sz="1200" dirty="0">
                <a:latin typeface="+mn-ea"/>
              </a:rPr>
              <a:t>년 캘리포니아 </a:t>
            </a:r>
            <a:r>
              <a:rPr lang="en-US" altLang="ko-KR" sz="1200" dirty="0">
                <a:latin typeface="+mn-ea"/>
              </a:rPr>
              <a:t>24.7M </a:t>
            </a:r>
            <a:r>
              <a:rPr lang="ko-KR" altLang="en-US" sz="1200" dirty="0">
                <a:latin typeface="+mn-ea"/>
              </a:rPr>
              <a:t>마일 테스트 주행 기록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2019~2024 600</a:t>
            </a:r>
            <a:r>
              <a:rPr lang="ko-KR" altLang="en-US" sz="1200" dirty="0">
                <a:latin typeface="+mn-ea"/>
              </a:rPr>
              <a:t>건 충돌 사고 중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자율주행 시스템 과실은 </a:t>
            </a:r>
            <a:r>
              <a:rPr lang="en-US" altLang="ko-KR" sz="1200" dirty="0">
                <a:latin typeface="+mn-ea"/>
              </a:rPr>
              <a:t>29</a:t>
            </a:r>
            <a:r>
              <a:rPr lang="ko-KR" altLang="en-US" sz="1200" dirty="0">
                <a:latin typeface="+mn-ea"/>
              </a:rPr>
              <a:t>건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자율주행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만 마일 당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건 사고 기록은 일반 운전자보다 안전한 수준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6EF376-A827-46ED-3915-F7B4D7E0D122}"/>
              </a:ext>
            </a:extLst>
          </p:cNvPr>
          <p:cNvSpPr txBox="1"/>
          <p:nvPr/>
        </p:nvSpPr>
        <p:spPr>
          <a:xfrm>
            <a:off x="2945218" y="3995875"/>
            <a:ext cx="8521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2024</a:t>
            </a:r>
            <a:r>
              <a:rPr lang="ko-KR" altLang="en-US" sz="1200" dirty="0">
                <a:latin typeface="+mn-ea"/>
              </a:rPr>
              <a:t>년 본격적인 상용화 단계 진입 </a:t>
            </a:r>
            <a:r>
              <a:rPr lang="en-US" altLang="ko-KR" sz="1200" dirty="0">
                <a:latin typeface="+mn-ea"/>
              </a:rPr>
              <a:t>– </a:t>
            </a:r>
            <a:r>
              <a:rPr lang="ko-KR" altLang="en-US" sz="1200" dirty="0">
                <a:latin typeface="+mn-ea"/>
              </a:rPr>
              <a:t>중국 </a:t>
            </a:r>
            <a:r>
              <a:rPr lang="en-US" altLang="ko-KR" sz="1200" dirty="0" err="1">
                <a:latin typeface="+mn-ea"/>
              </a:rPr>
              <a:t>Inceptio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Deepway</a:t>
            </a:r>
            <a:r>
              <a:rPr lang="en-US" altLang="ko-KR" sz="1200" dirty="0">
                <a:latin typeface="+mn-ea"/>
              </a:rPr>
              <a:t> 1,000</a:t>
            </a:r>
            <a:r>
              <a:rPr lang="ko-KR" altLang="en-US" sz="1200" dirty="0">
                <a:latin typeface="+mn-ea"/>
              </a:rPr>
              <a:t>대 이상 판매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Level 2, 3 </a:t>
            </a:r>
            <a:r>
              <a:rPr lang="ko-KR" altLang="en-US" sz="1200" dirty="0">
                <a:latin typeface="+mn-ea"/>
              </a:rPr>
              <a:t>수준의 단일 운전자 운영으로 인건비 </a:t>
            </a:r>
            <a:r>
              <a:rPr lang="en-US" altLang="ko-KR" sz="1200" dirty="0">
                <a:latin typeface="+mn-ea"/>
              </a:rPr>
              <a:t>40% </a:t>
            </a:r>
            <a:r>
              <a:rPr lang="ko-KR" altLang="en-US" sz="1200" dirty="0">
                <a:latin typeface="+mn-ea"/>
              </a:rPr>
              <a:t>절감 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5F7BAD-7A28-5346-A602-C67A33A81D34}"/>
              </a:ext>
            </a:extLst>
          </p:cNvPr>
          <p:cNvSpPr txBox="1"/>
          <p:nvPr/>
        </p:nvSpPr>
        <p:spPr>
          <a:xfrm>
            <a:off x="2945218" y="5478258"/>
            <a:ext cx="8521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WeRide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싱가폴에서 첫 상용 </a:t>
            </a:r>
            <a:r>
              <a:rPr lang="ko-KR" altLang="en-US" sz="1200" dirty="0" err="1">
                <a:latin typeface="+mn-ea"/>
              </a:rPr>
              <a:t>로보버스</a:t>
            </a:r>
            <a:r>
              <a:rPr lang="ko-KR" altLang="en-US" sz="1200" dirty="0">
                <a:latin typeface="+mn-ea"/>
              </a:rPr>
              <a:t> 서비스 운영 시작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현대자동차 서울에서 심야자율주행 버스 서비스 운영</a:t>
            </a:r>
          </a:p>
        </p:txBody>
      </p:sp>
    </p:spTree>
    <p:extLst>
      <p:ext uri="{BB962C8B-B14F-4D97-AF65-F5344CB8AC3E}">
        <p14:creationId xmlns:p14="http://schemas.microsoft.com/office/powerpoint/2010/main" val="11158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5612B-4537-2AFE-AAFF-5F0736429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CAE4CC-DAF5-B2AF-2922-C1421DB1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45863-4ECD-4916-C4ED-3A7553FE2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0589D9-6305-F670-772A-A26D86DB5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2836" y="242207"/>
            <a:ext cx="3302000" cy="3725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7F3E6F-4AFE-A8BB-9D96-FFE3B27C1DC8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F929EB-FBDF-5719-2137-5DF7DFF5D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62924"/>
              </p:ext>
            </p:extLst>
          </p:nvPr>
        </p:nvGraphicFramePr>
        <p:xfrm>
          <a:off x="772886" y="2028783"/>
          <a:ext cx="9266464" cy="4795835"/>
        </p:xfrm>
        <a:graphic>
          <a:graphicData uri="http://schemas.openxmlformats.org/drawingml/2006/table">
            <a:tbl>
              <a:tblPr/>
              <a:tblGrid>
                <a:gridCol w="1853293">
                  <a:extLst>
                    <a:ext uri="{9D8B030D-6E8A-4147-A177-3AD203B41FA5}">
                      <a16:colId xmlns:a16="http://schemas.microsoft.com/office/drawing/2014/main" val="979995298"/>
                    </a:ext>
                  </a:extLst>
                </a:gridCol>
                <a:gridCol w="1853293">
                  <a:extLst>
                    <a:ext uri="{9D8B030D-6E8A-4147-A177-3AD203B41FA5}">
                      <a16:colId xmlns:a16="http://schemas.microsoft.com/office/drawing/2014/main" val="708377118"/>
                    </a:ext>
                  </a:extLst>
                </a:gridCol>
                <a:gridCol w="1853293">
                  <a:extLst>
                    <a:ext uri="{9D8B030D-6E8A-4147-A177-3AD203B41FA5}">
                      <a16:colId xmlns:a16="http://schemas.microsoft.com/office/drawing/2014/main" val="2321790634"/>
                    </a:ext>
                  </a:extLst>
                </a:gridCol>
                <a:gridCol w="1983724">
                  <a:extLst>
                    <a:ext uri="{9D8B030D-6E8A-4147-A177-3AD203B41FA5}">
                      <a16:colId xmlns:a16="http://schemas.microsoft.com/office/drawing/2014/main" val="218700086"/>
                    </a:ext>
                  </a:extLst>
                </a:gridCol>
                <a:gridCol w="1722861">
                  <a:extLst>
                    <a:ext uri="{9D8B030D-6E8A-4147-A177-3AD203B41FA5}">
                      <a16:colId xmlns:a16="http://schemas.microsoft.com/office/drawing/2014/main" val="4278013630"/>
                    </a:ext>
                  </a:extLst>
                </a:gridCol>
              </a:tblGrid>
              <a:tr h="5532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dirty="0">
                          <a:effectLst/>
                          <a:latin typeface="+mj-ea"/>
                          <a:ea typeface="+mj-ea"/>
                        </a:rPr>
                        <a:t>Scenario (%)</a:t>
                      </a:r>
                    </a:p>
                  </a:txBody>
                  <a:tcPr marL="50657" marR="50657" marT="25328" marB="25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dirty="0">
                          <a:effectLst/>
                          <a:latin typeface="+mj-ea"/>
                          <a:ea typeface="+mj-ea"/>
                        </a:rPr>
                        <a:t>평균 속도 </a:t>
                      </a:r>
                      <a:r>
                        <a:rPr lang="en-US" altLang="ko-KR" sz="1400" b="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400" b="0" dirty="0">
                          <a:effectLst/>
                          <a:latin typeface="+mj-ea"/>
                          <a:ea typeface="+mj-ea"/>
                        </a:rPr>
                        <a:t>km/h)</a:t>
                      </a:r>
                    </a:p>
                  </a:txBody>
                  <a:tcPr marL="50657" marR="50657" marT="25328" marB="25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dirty="0">
                          <a:effectLst/>
                          <a:latin typeface="+mj-ea"/>
                          <a:ea typeface="+mj-ea"/>
                        </a:rPr>
                        <a:t>총 운행 시간 </a:t>
                      </a:r>
                      <a:r>
                        <a:rPr lang="en-US" altLang="ko-KR" sz="1400" b="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effectLst/>
                          <a:latin typeface="+mj-ea"/>
                          <a:ea typeface="+mj-ea"/>
                        </a:rPr>
                        <a:t>시간</a:t>
                      </a:r>
                      <a:r>
                        <a:rPr lang="en-US" altLang="ko-KR" sz="1400" b="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50657" marR="50657" marT="25328" marB="25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dirty="0">
                          <a:effectLst/>
                          <a:latin typeface="+mj-ea"/>
                          <a:ea typeface="+mj-ea"/>
                        </a:rPr>
                        <a:t>총 에너지 소비량 </a:t>
                      </a:r>
                      <a:r>
                        <a:rPr lang="en-US" altLang="ko-KR" sz="1400" b="0" dirty="0">
                          <a:effectLst/>
                          <a:latin typeface="+mj-ea"/>
                          <a:ea typeface="+mj-ea"/>
                        </a:rPr>
                        <a:t>(kWh)</a:t>
                      </a:r>
                    </a:p>
                  </a:txBody>
                  <a:tcPr marL="50657" marR="50657" marT="25328" marB="25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dirty="0">
                          <a:effectLst/>
                          <a:latin typeface="+mj-ea"/>
                          <a:ea typeface="+mj-ea"/>
                        </a:rPr>
                        <a:t>탄소 배출량 </a:t>
                      </a:r>
                      <a:r>
                        <a:rPr lang="en-US" altLang="ko-KR" sz="1400" b="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400" b="0" dirty="0">
                          <a:effectLst/>
                          <a:latin typeface="+mj-ea"/>
                          <a:ea typeface="+mj-ea"/>
                        </a:rPr>
                        <a:t>kg CO₂)</a:t>
                      </a:r>
                    </a:p>
                  </a:txBody>
                  <a:tcPr marL="50657" marR="50657" marT="25328" marB="25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80438"/>
                  </a:ext>
                </a:extLst>
              </a:tr>
              <a:tr h="3856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1,677,579,501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780,975,726.9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312,390,290.8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866434"/>
                  </a:ext>
                </a:extLst>
              </a:tr>
              <a:tr h="3856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1,676,168,026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3,366,804,587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1,346,721,835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510358"/>
                  </a:ext>
                </a:extLst>
              </a:tr>
              <a:tr h="3856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1,672,414,181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5,903,495,465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2,361,398,186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710574"/>
                  </a:ext>
                </a:extLst>
              </a:tr>
              <a:tr h="3856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1,662,785,081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8,373,132,122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3,349,252,849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787188"/>
                  </a:ext>
                </a:extLst>
              </a:tr>
              <a:tr h="3856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1,640,215,546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10,816,766,047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4,326,706,419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719723"/>
                  </a:ext>
                </a:extLst>
              </a:tr>
              <a:tr h="3856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25.47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1,596,898,553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13,072,397,701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5,228,959,080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19567"/>
                  </a:ext>
                </a:extLst>
              </a:tr>
              <a:tr h="3856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1,538,541,304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15,304,349,831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6,121,739,933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996377"/>
                  </a:ext>
                </a:extLst>
              </a:tr>
              <a:tr h="3856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1,488,530,511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17,353,325,487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6,941,330,195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530126"/>
                  </a:ext>
                </a:extLst>
              </a:tr>
              <a:tr h="3856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1,459,771,280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19,502,881,235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7,801,152,494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457874"/>
                  </a:ext>
                </a:extLst>
              </a:tr>
              <a:tr h="3856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1,446,870,047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21,535,081,200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8,614,032,480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156441"/>
                  </a:ext>
                </a:extLst>
              </a:tr>
              <a:tr h="3856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1,441,732,366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23,686,037,548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9,474,415,019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871844"/>
                  </a:ext>
                </a:extLst>
              </a:tr>
            </a:tbl>
          </a:graphicData>
        </a:graphic>
      </p:graphicFrame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93EA7FC3-33B0-2590-0965-E0C124C060EE}"/>
              </a:ext>
            </a:extLst>
          </p:cNvPr>
          <p:cNvSpPr txBox="1">
            <a:spLocks/>
          </p:cNvSpPr>
          <p:nvPr/>
        </p:nvSpPr>
        <p:spPr>
          <a:xfrm>
            <a:off x="412750" y="1040484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/>
              <a:t>시뮬레이션 결과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61AA46-78F1-1B3C-A866-20C32755F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" y="1396038"/>
            <a:ext cx="51651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latin typeface="+mj-ea"/>
                <a:ea typeface="+mj-ea"/>
              </a:rPr>
              <a:t>시나리오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ko-KR" altLang="en-US" sz="1200" dirty="0">
                <a:latin typeface="+mn-ea"/>
              </a:rPr>
              <a:t>자율주행 자동차 </a:t>
            </a:r>
            <a:r>
              <a:rPr lang="ko-KR" altLang="en-US" sz="1200" dirty="0" err="1">
                <a:latin typeface="+mn-ea"/>
              </a:rPr>
              <a:t>도입률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전기자동차와 가솔린차량 비율은 </a:t>
            </a:r>
            <a:r>
              <a:rPr lang="en-US" altLang="ko-KR" sz="1200" dirty="0">
                <a:latin typeface="+mn-ea"/>
              </a:rPr>
              <a:t>1:9</a:t>
            </a:r>
            <a:r>
              <a:rPr lang="ko-KR" altLang="en-US" sz="1200" dirty="0">
                <a:latin typeface="+mn-ea"/>
              </a:rPr>
              <a:t>로 유지</a:t>
            </a:r>
            <a:endParaRPr kumimoji="0" lang="ko-KR" altLang="ko-K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8104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9D909-4CB9-4727-9EEA-C8F852DF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4B4098-84AB-52DE-BF49-34E3A04B7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1E8EA4-1753-7BBA-A4E0-01D69CD608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C24B7A-31CC-75C9-FFBC-5EED270CA1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8F8367-B857-2A0C-8AD2-5FC28EE9C8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1400" dirty="0"/>
              <a:t>탄소 배출량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5A6864-97B0-B392-8ABE-5B41093FF7AF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54947AF2-1522-DD5D-87B1-0844A0ED5E32}"/>
              </a:ext>
            </a:extLst>
          </p:cNvPr>
          <p:cNvSpPr txBox="1">
            <a:spLocks/>
          </p:cNvSpPr>
          <p:nvPr/>
        </p:nvSpPr>
        <p:spPr>
          <a:xfrm>
            <a:off x="488949" y="1148277"/>
            <a:ext cx="3749675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87F0A-7DEE-416A-74B7-D1F92D04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61" y="1806490"/>
            <a:ext cx="8326490" cy="4163245"/>
          </a:xfrm>
          <a:prstGeom prst="rect">
            <a:avLst/>
          </a:prstGeom>
        </p:spPr>
      </p:pic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F805E9FD-BC53-CA5F-6CF2-A4E8EF8250F6}"/>
              </a:ext>
            </a:extLst>
          </p:cNvPr>
          <p:cNvSpPr txBox="1">
            <a:spLocks/>
          </p:cNvSpPr>
          <p:nvPr/>
        </p:nvSpPr>
        <p:spPr>
          <a:xfrm>
            <a:off x="412750" y="1040484"/>
            <a:ext cx="375285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/>
              <a:t>자율주행 </a:t>
            </a:r>
            <a:r>
              <a:rPr lang="ko-KR" altLang="en-US" sz="1400" dirty="0" err="1"/>
              <a:t>도입률</a:t>
            </a:r>
            <a:r>
              <a:rPr lang="ko-KR" altLang="en-US" sz="1400" dirty="0"/>
              <a:t> </a:t>
            </a:r>
            <a:r>
              <a:rPr lang="en-US" altLang="ko-KR" sz="1400" dirty="0"/>
              <a:t>- </a:t>
            </a:r>
            <a:r>
              <a:rPr lang="ko-KR" altLang="en-US" sz="1400" dirty="0"/>
              <a:t>평균속도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739A-E0A8-1DE2-2919-2DF7A02D7474}"/>
              </a:ext>
            </a:extLst>
          </p:cNvPr>
          <p:cNvSpPr txBox="1"/>
          <p:nvPr/>
        </p:nvSpPr>
        <p:spPr>
          <a:xfrm>
            <a:off x="1135874" y="6278904"/>
            <a:ext cx="8420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채택율이 증가할수록 평균 속도가 증가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평균 속도는 </a:t>
            </a:r>
            <a:r>
              <a:rPr lang="en-US" altLang="ko-KR" sz="1200" dirty="0"/>
              <a:t>CV(control variable) </a:t>
            </a:r>
            <a:r>
              <a:rPr lang="ko-KR" altLang="en-US" sz="1200" dirty="0"/>
              <a:t>즉 실험자가 조절하는 변수이기에 </a:t>
            </a:r>
            <a:r>
              <a:rPr lang="ko-KR" altLang="en-US" sz="1200" dirty="0" err="1"/>
              <a:t>도입률에</a:t>
            </a:r>
            <a:r>
              <a:rPr lang="ko-KR" altLang="en-US" sz="1200" dirty="0"/>
              <a:t> 따른 평균속도에 로지스틱 모형을 적용</a:t>
            </a:r>
          </a:p>
        </p:txBody>
      </p:sp>
    </p:spTree>
    <p:extLst>
      <p:ext uri="{BB962C8B-B14F-4D97-AF65-F5344CB8AC3E}">
        <p14:creationId xmlns:p14="http://schemas.microsoft.com/office/powerpoint/2010/main" val="77135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0ED33-87FE-E64F-3B52-02D64F52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12586E-3214-EA8B-C00B-6A060D9B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7F4D7-D99D-3511-0D26-C0DCB19B8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6CF5CD-5BF2-33E0-C057-48367FABD0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F56879-97C1-5467-B077-7A443B8A01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전력 소비량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C4D0AB-F8C3-9C9E-F680-8B4B9B822BB9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2B346C29-9484-A709-4D9D-5A80EC888397}"/>
              </a:ext>
            </a:extLst>
          </p:cNvPr>
          <p:cNvSpPr txBox="1">
            <a:spLocks/>
          </p:cNvSpPr>
          <p:nvPr/>
        </p:nvSpPr>
        <p:spPr>
          <a:xfrm>
            <a:off x="412749" y="1040458"/>
            <a:ext cx="6314621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/>
              <a:t>자율주행 도입에 따른 총 에너지 소비 구성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E6E1C-7819-E042-3138-79643C04E97E}"/>
              </a:ext>
            </a:extLst>
          </p:cNvPr>
          <p:cNvSpPr txBox="1"/>
          <p:nvPr/>
        </p:nvSpPr>
        <p:spPr>
          <a:xfrm>
            <a:off x="1135874" y="6128013"/>
            <a:ext cx="8420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초기에는 전기 차량의 에너지 소비가 대부분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채택율이 증가함에 따라 자율주행 에너지 소비가 점차 증가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자율주행 차량이 도입될 수록 자율주행 주행이 차지하는 에너지도 크지만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특히 데이터 센터와 </a:t>
            </a:r>
            <a:r>
              <a:rPr lang="en-US" altLang="ko-KR" sz="1200" dirty="0">
                <a:latin typeface="+mn-ea"/>
              </a:rPr>
              <a:t>RSU(Road Side Unit)</a:t>
            </a:r>
            <a:r>
              <a:rPr lang="ko-KR" altLang="en-US" sz="1200" dirty="0">
                <a:latin typeface="+mn-ea"/>
              </a:rPr>
              <a:t>에 많은 에너지를 소모하는 것을 확인 할 수 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36B645-ECDE-3D79-E8F3-10B8DDEF2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6" y="1431660"/>
            <a:ext cx="9392706" cy="46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55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2BF3F-1D78-0AF4-4702-4D693C146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5F8E54-0DB3-70D2-8267-1701939E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151EF-E9A6-22C8-BE41-9C1F60EEFC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726D0F-CED4-4EEE-7E9B-D07D2C534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234E13-1859-E801-CE14-7C37DB365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전력 소비량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1AE53D-811A-C1AC-8867-57A9984901C1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DBF68F-73B9-3996-EB08-52C8F680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60" y="1785564"/>
            <a:ext cx="7977093" cy="3988547"/>
          </a:xfrm>
          <a:prstGeom prst="rect">
            <a:avLst/>
          </a:prstGeom>
        </p:spPr>
      </p:pic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4B8CC6C-3542-2402-5357-4E69EA341B84}"/>
              </a:ext>
            </a:extLst>
          </p:cNvPr>
          <p:cNvSpPr txBox="1">
            <a:spLocks/>
          </p:cNvSpPr>
          <p:nvPr/>
        </p:nvSpPr>
        <p:spPr>
          <a:xfrm>
            <a:off x="412749" y="1040458"/>
            <a:ext cx="6314621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&lt;</a:t>
            </a:r>
            <a:r>
              <a:rPr lang="ko-KR" altLang="en-US" sz="1400" dirty="0" err="1"/>
              <a:t>도입률에</a:t>
            </a:r>
            <a:r>
              <a:rPr lang="ko-KR" altLang="en-US" sz="1400" dirty="0"/>
              <a:t> 따른 자율주행차 추가 에너지</a:t>
            </a:r>
            <a:r>
              <a:rPr lang="en-US" altLang="ko-KR" sz="1400" dirty="0"/>
              <a:t>(V2X + </a:t>
            </a:r>
            <a:r>
              <a:rPr lang="ko-KR" altLang="en-US" sz="1400" dirty="0"/>
              <a:t>데이터센터</a:t>
            </a:r>
            <a:r>
              <a:rPr lang="en-US" altLang="ko-KR" sz="1400" dirty="0"/>
              <a:t>+ </a:t>
            </a:r>
            <a:r>
              <a:rPr lang="ko-KR" altLang="en-US" sz="1400" dirty="0"/>
              <a:t>컴퓨팅 </a:t>
            </a:r>
            <a:r>
              <a:rPr lang="en-US" altLang="ko-KR" sz="1400" dirty="0"/>
              <a:t>)  </a:t>
            </a:r>
            <a:r>
              <a:rPr lang="ko-KR" altLang="en-US" sz="1400" dirty="0"/>
              <a:t>소비 구성 요소</a:t>
            </a:r>
            <a:r>
              <a:rPr lang="en-US" altLang="ko-KR" sz="1400" dirty="0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EC660-D7AC-5E3A-5DD8-3378978838D6}"/>
              </a:ext>
            </a:extLst>
          </p:cNvPr>
          <p:cNvSpPr txBox="1"/>
          <p:nvPr/>
        </p:nvSpPr>
        <p:spPr>
          <a:xfrm>
            <a:off x="1135874" y="5885431"/>
            <a:ext cx="8420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채택율이 증가함에 따라 컴퓨팅 에너지</a:t>
            </a:r>
            <a:r>
              <a:rPr lang="en-US" altLang="ko-KR" sz="1200" dirty="0"/>
              <a:t>, V2X </a:t>
            </a:r>
            <a:r>
              <a:rPr lang="ko-KR" altLang="en-US" sz="1200" dirty="0"/>
              <a:t>에너지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센터 에너지가 점차 증가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컴퓨팅 에너지 및 데이터 센터 에너지의 비중이 높아짐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자율주행 차량의 도입이 에너지 소비에서 큰 비중을 차지할 수 있음을 나타냄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다만  </a:t>
            </a:r>
            <a:r>
              <a:rPr lang="en-US" altLang="ko-KR" sz="1200" dirty="0"/>
              <a:t>v2x </a:t>
            </a:r>
            <a:r>
              <a:rPr lang="ko-KR" altLang="en-US" sz="1200" dirty="0"/>
              <a:t>통신에 사용되는 에너지의 비중은 매우 작아서 확인되지 않는 모습을 보임 </a:t>
            </a:r>
          </a:p>
        </p:txBody>
      </p:sp>
    </p:spTree>
    <p:extLst>
      <p:ext uri="{BB962C8B-B14F-4D97-AF65-F5344CB8AC3E}">
        <p14:creationId xmlns:p14="http://schemas.microsoft.com/office/powerpoint/2010/main" val="3654154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CC994-C76C-53C3-6BC5-8CD6203A8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237BB0-824F-A42B-5AAD-A10C2C58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2999D2-A746-7CF6-3783-FA8E88213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0DE687-BA5D-A185-5D65-04B71C4150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381F10-B79C-73CD-D9C9-77866DDD49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1400" dirty="0"/>
              <a:t>탄소 배출량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A542BB-1EC2-3415-D2F3-DD40026F2230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CDFAEBB-4F7A-4226-5552-4A3AF92B2434}"/>
              </a:ext>
            </a:extLst>
          </p:cNvPr>
          <p:cNvSpPr txBox="1">
            <a:spLocks/>
          </p:cNvSpPr>
          <p:nvPr/>
        </p:nvSpPr>
        <p:spPr>
          <a:xfrm>
            <a:off x="488949" y="1148277"/>
            <a:ext cx="3749675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364CDB-AF67-B3D8-6833-EC32CA59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0" y="1555091"/>
            <a:ext cx="8959332" cy="4479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B1B46C-F8B0-44A7-C706-FDAA9E784F84}"/>
              </a:ext>
            </a:extLst>
          </p:cNvPr>
          <p:cNvSpPr txBox="1"/>
          <p:nvPr/>
        </p:nvSpPr>
        <p:spPr>
          <a:xfrm>
            <a:off x="1135874" y="5996257"/>
            <a:ext cx="842006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err="1"/>
              <a:t>도입률이</a:t>
            </a:r>
            <a:r>
              <a:rPr lang="ko-KR" altLang="en-US" sz="1200" dirty="0"/>
              <a:t> 증가함에 따라 자율주행 자동차가 아닌 전기자동차와 자율주행 차량 배출량은 증가</a:t>
            </a:r>
            <a:r>
              <a:rPr lang="en-US" altLang="ko-KR" sz="1200" dirty="0"/>
              <a:t> </a:t>
            </a:r>
            <a:r>
              <a:rPr lang="ko-KR" altLang="en-US" sz="1200" dirty="0"/>
              <a:t>휘발유 차량 배출량은 감소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자율주행 전기차의 채택이 증가할수록 휘발유 차량이 줄어들기 때문</a:t>
            </a:r>
            <a:endParaRPr lang="en-US" altLang="ko-KR" sz="1200" dirty="0"/>
          </a:p>
          <a:p>
            <a:r>
              <a:rPr lang="en-US" altLang="ko-KR" sz="1000" dirty="0"/>
              <a:t>*</a:t>
            </a:r>
            <a:r>
              <a:rPr lang="ko-KR" altLang="en-US" sz="1000" dirty="0"/>
              <a:t>그래프 위에 있는 얇은 바 </a:t>
            </a:r>
            <a:r>
              <a:rPr lang="ko-KR" altLang="en-US" sz="1000" dirty="0" err="1"/>
              <a:t>모향은</a:t>
            </a:r>
            <a:r>
              <a:rPr lang="ko-KR" altLang="en-US" sz="1000" dirty="0"/>
              <a:t> 신뢰구간 </a:t>
            </a:r>
            <a:r>
              <a:rPr lang="en-US" altLang="ko-KR" sz="1000" dirty="0"/>
              <a:t>95%</a:t>
            </a:r>
            <a:r>
              <a:rPr lang="ko-KR" altLang="en-US" sz="1000" dirty="0"/>
              <a:t>를 나타낸다</a:t>
            </a:r>
            <a:r>
              <a:rPr lang="en-US" altLang="ko-KR" sz="1000" dirty="0"/>
              <a:t>. 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578CEA17-0D3A-938C-CC15-FA3F52F62AF9}"/>
              </a:ext>
            </a:extLst>
          </p:cNvPr>
          <p:cNvSpPr txBox="1">
            <a:spLocks/>
          </p:cNvSpPr>
          <p:nvPr/>
        </p:nvSpPr>
        <p:spPr>
          <a:xfrm>
            <a:off x="412750" y="917087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/>
              <a:t>탄소 배출량 비교</a:t>
            </a:r>
            <a:r>
              <a:rPr lang="en-US" altLang="ko-KR" sz="1400" dirty="0"/>
              <a:t>(</a:t>
            </a:r>
            <a:r>
              <a:rPr lang="ko-KR" altLang="en-US" sz="1400" dirty="0"/>
              <a:t>전기 </a:t>
            </a:r>
            <a:r>
              <a:rPr lang="en-US" altLang="ko-KR" sz="1400" dirty="0"/>
              <a:t>vs </a:t>
            </a:r>
            <a:r>
              <a:rPr lang="ko-KR" altLang="en-US" sz="1400" dirty="0"/>
              <a:t>휘발유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79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397EA1-0D69-7AA5-E645-F2AABD74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3D423-ADA9-1560-2F4B-F8482ACBA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D371EF-18BF-1477-AAE1-D1380B57F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연구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7E0AE1-9647-BC3C-16DE-360DC1F5A9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1400" dirty="0">
                <a:latin typeface="+mj-lt"/>
              </a:rPr>
              <a:t>탄소 배출량의 구성 요소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DB52DF-E8E7-694A-EF18-E2A9F243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58" y="1628463"/>
            <a:ext cx="8304696" cy="4152348"/>
          </a:xfrm>
          <a:prstGeom prst="rect">
            <a:avLst/>
          </a:prstGeom>
        </p:spPr>
      </p:pic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7FB73544-F7D6-C2D0-A674-DB499BCAF486}"/>
              </a:ext>
            </a:extLst>
          </p:cNvPr>
          <p:cNvSpPr txBox="1">
            <a:spLocks/>
          </p:cNvSpPr>
          <p:nvPr/>
        </p:nvSpPr>
        <p:spPr>
          <a:xfrm>
            <a:off x="412750" y="1040484"/>
            <a:ext cx="375285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/>
              <a:t>탄소 배출량의 구성요소 시각화</a:t>
            </a:r>
            <a:r>
              <a:rPr lang="en-US" altLang="ko-KR" sz="1400" dirty="0"/>
              <a:t>(stack</a:t>
            </a:r>
            <a:r>
              <a:rPr lang="ko-KR" altLang="en-US" sz="1400" dirty="0"/>
              <a:t>형 표현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67679-20C7-F41B-B2AA-264B3324721B}"/>
              </a:ext>
            </a:extLst>
          </p:cNvPr>
          <p:cNvSpPr txBox="1"/>
          <p:nvPr/>
        </p:nvSpPr>
        <p:spPr>
          <a:xfrm>
            <a:off x="1135874" y="5885431"/>
            <a:ext cx="84200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전기 및 휘발유 차량의 탄소 배출량의 총합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채택율</a:t>
            </a:r>
            <a:r>
              <a:rPr lang="ko-KR" altLang="en-US" sz="1200" dirty="0"/>
              <a:t> </a:t>
            </a:r>
            <a:r>
              <a:rPr lang="en-US" altLang="ko-KR" sz="1200" dirty="0"/>
              <a:t>20% </a:t>
            </a:r>
            <a:r>
              <a:rPr lang="ko-KR" altLang="en-US" sz="1200" dirty="0"/>
              <a:t>이후부터 자율주행 자동차가 아닌 전기자동차와 자율주행 차량 배출량은 증가하고</a:t>
            </a:r>
            <a:r>
              <a:rPr lang="en-US" altLang="ko-KR" sz="1200" dirty="0"/>
              <a:t>, </a:t>
            </a:r>
            <a:r>
              <a:rPr lang="ko-KR" altLang="en-US" sz="1200" dirty="0"/>
              <a:t>휘발유 차량 배출량 감소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도입률이</a:t>
            </a:r>
            <a:r>
              <a:rPr lang="ko-KR" altLang="en-US" sz="1200" dirty="0"/>
              <a:t> 늘어날수록 탄소 배출량이 늘었다가 </a:t>
            </a:r>
            <a:r>
              <a:rPr lang="en-US" altLang="ko-KR" sz="1200" dirty="0"/>
              <a:t>60</a:t>
            </a:r>
            <a:r>
              <a:rPr lang="ko-KR" altLang="en-US" sz="1200" dirty="0"/>
              <a:t>프로 정도에 </a:t>
            </a:r>
            <a:r>
              <a:rPr lang="ko-KR" altLang="en-US" sz="1200" dirty="0" err="1"/>
              <a:t>극대값을</a:t>
            </a:r>
            <a:r>
              <a:rPr lang="ko-KR" altLang="en-US" sz="1200" dirty="0"/>
              <a:t> 찍고 소폭 감소하는 양상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결국 자율자동차를 도입해도 탄소배출량은 줄어들지 않음</a:t>
            </a:r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그래프 위에 있는 얇은 바 </a:t>
            </a:r>
            <a:r>
              <a:rPr lang="ko-KR" altLang="en-US" sz="1000" dirty="0" err="1"/>
              <a:t>모향은</a:t>
            </a:r>
            <a:r>
              <a:rPr lang="ko-KR" altLang="en-US" sz="1000" dirty="0"/>
              <a:t> 신뢰구간 </a:t>
            </a:r>
            <a:r>
              <a:rPr lang="en-US" altLang="ko-KR" sz="1000" dirty="0"/>
              <a:t>95%</a:t>
            </a:r>
            <a:r>
              <a:rPr lang="ko-KR" altLang="en-US" sz="1000" dirty="0"/>
              <a:t>를 나타낸다</a:t>
            </a:r>
            <a:r>
              <a:rPr lang="en-US" altLang="ko-KR" sz="1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65973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94199-6A9D-41C9-9176-5152D200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2AEA9A-AE54-DE1C-CF48-7FC5FE3F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AB2F05-6BED-0EEB-DC70-173AF385A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BDBC1-0C96-6345-7508-B7E85C4AC7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연구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CF5842-BE30-4BCC-C81C-7676C6D19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1400" dirty="0">
                <a:latin typeface="+mj-lt"/>
              </a:rPr>
              <a:t>탄소 배출량의 구성 요소</a:t>
            </a:r>
            <a:endParaRPr lang="ko-KR" alt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08FD93E7-1099-BA4A-7B60-1FF825C94508}"/>
              </a:ext>
            </a:extLst>
          </p:cNvPr>
          <p:cNvSpPr txBox="1">
            <a:spLocks/>
          </p:cNvSpPr>
          <p:nvPr/>
        </p:nvSpPr>
        <p:spPr>
          <a:xfrm>
            <a:off x="412749" y="1040484"/>
            <a:ext cx="4933951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/>
              <a:t>탄소 배출량 비교</a:t>
            </a:r>
            <a:r>
              <a:rPr lang="en-US" altLang="ko-KR" sz="1400" dirty="0"/>
              <a:t>(</a:t>
            </a:r>
            <a:r>
              <a:rPr lang="ko-KR" altLang="en-US" sz="1400" dirty="0"/>
              <a:t>전기 </a:t>
            </a:r>
            <a:r>
              <a:rPr lang="en-US" altLang="ko-KR" sz="1400" dirty="0"/>
              <a:t>vs </a:t>
            </a:r>
            <a:r>
              <a:rPr lang="ko-KR" altLang="en-US" sz="1400" dirty="0"/>
              <a:t>휘발유</a:t>
            </a:r>
            <a:r>
              <a:rPr lang="en-US" altLang="ko-KR" sz="1400" dirty="0"/>
              <a:t>) - </a:t>
            </a:r>
            <a:r>
              <a:rPr lang="ko-KR" altLang="en-US" sz="1400" dirty="0"/>
              <a:t>기술발전 가정</a:t>
            </a: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174522-1319-DC45-21B9-43787564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64" y="2611947"/>
            <a:ext cx="4671560" cy="23357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D1DC9F-E3FF-0524-706C-24BF8EEE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88" y="2611947"/>
            <a:ext cx="4671560" cy="23357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5F5B43-A812-12AA-751E-D8F137871C33}"/>
              </a:ext>
            </a:extLst>
          </p:cNvPr>
          <p:cNvSpPr txBox="1"/>
          <p:nvPr/>
        </p:nvSpPr>
        <p:spPr>
          <a:xfrm>
            <a:off x="1134344" y="2227236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 </a:t>
            </a:r>
            <a:r>
              <a:rPr lang="ko-KR" altLang="en-US" sz="1400" dirty="0" err="1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발전시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시나리오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D017-0673-3695-3CA5-0D787A2DEAE3}"/>
              </a:ext>
            </a:extLst>
          </p:cNvPr>
          <p:cNvSpPr txBox="1"/>
          <p:nvPr/>
        </p:nvSpPr>
        <p:spPr>
          <a:xfrm>
            <a:off x="6255468" y="2227236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사용량 </a:t>
            </a:r>
            <a:r>
              <a:rPr lang="ko-KR" altLang="en-US" sz="1400" dirty="0" err="1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증가시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4282D-F231-04A1-5224-8D828C36A103}"/>
              </a:ext>
            </a:extLst>
          </p:cNvPr>
          <p:cNvSpPr txBox="1"/>
          <p:nvPr/>
        </p:nvSpPr>
        <p:spPr>
          <a:xfrm>
            <a:off x="1135874" y="5531104"/>
            <a:ext cx="842006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현재 기술보다 반도체 효율 </a:t>
            </a:r>
            <a:r>
              <a:rPr lang="ko-KR" altLang="en-US" sz="1200" dirty="0" err="1"/>
              <a:t>향상시</a:t>
            </a:r>
            <a:r>
              <a:rPr lang="ko-KR" altLang="en-US" sz="1200" dirty="0"/>
              <a:t> 탄소배출량이 줄어들 수 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반면</a:t>
            </a:r>
            <a:r>
              <a:rPr lang="en-US" altLang="ko-KR" sz="1200" dirty="0"/>
              <a:t>, </a:t>
            </a:r>
            <a:r>
              <a:rPr lang="ko-KR" altLang="en-US" sz="1200" dirty="0"/>
              <a:t>이 또한 사용량이 증가하면 다시 탄소배출량이 증가하는 양상을 보임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* </a:t>
            </a:r>
            <a:r>
              <a:rPr lang="ko-KR" altLang="en-US" sz="1000" dirty="0"/>
              <a:t>그래프 위에 있는 얇은 바 </a:t>
            </a:r>
            <a:r>
              <a:rPr lang="ko-KR" altLang="en-US" sz="1000" dirty="0" err="1"/>
              <a:t>모향은</a:t>
            </a:r>
            <a:r>
              <a:rPr lang="ko-KR" altLang="en-US" sz="1000" dirty="0"/>
              <a:t> 신뢰구간 </a:t>
            </a:r>
            <a:r>
              <a:rPr lang="en-US" altLang="ko-KR" sz="1000" dirty="0"/>
              <a:t>95%</a:t>
            </a:r>
            <a:r>
              <a:rPr lang="ko-KR" altLang="en-US" sz="1000" dirty="0"/>
              <a:t>를 나타낸다</a:t>
            </a:r>
            <a:r>
              <a:rPr lang="en-US" altLang="ko-KR" sz="1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09661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DF0B8-40EA-2424-6729-536C24530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784580-D59E-2375-6A07-82DDD56CD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>
          <a:xfrm>
            <a:off x="-5" y="-1"/>
            <a:ext cx="10691818" cy="75596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E35E03-5AAB-4527-BFAF-3772782AB052}"/>
              </a:ext>
            </a:extLst>
          </p:cNvPr>
          <p:cNvSpPr/>
          <p:nvPr/>
        </p:nvSpPr>
        <p:spPr>
          <a:xfrm>
            <a:off x="2878931" y="1894971"/>
            <a:ext cx="4933949" cy="5210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/>
            </a:solidFill>
          </a:ln>
          <a:effectLst>
            <a:innerShdw blurRad="2286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47AA7-EF0A-1DE3-3342-984DD9B5E7F4}"/>
              </a:ext>
            </a:extLst>
          </p:cNvPr>
          <p:cNvSpPr txBox="1"/>
          <p:nvPr/>
        </p:nvSpPr>
        <p:spPr>
          <a:xfrm>
            <a:off x="2878931" y="1813170"/>
            <a:ext cx="4933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06</a:t>
            </a:r>
            <a:endParaRPr lang="ko-KR" altLang="en-US" sz="13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AE1EB-B103-8C4D-667A-E9B1228432C7}"/>
              </a:ext>
            </a:extLst>
          </p:cNvPr>
          <p:cNvSpPr txBox="1"/>
          <p:nvPr/>
        </p:nvSpPr>
        <p:spPr>
          <a:xfrm>
            <a:off x="2878930" y="3792537"/>
            <a:ext cx="493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00C65-337C-B5F1-630B-944FD14B41C7}"/>
              </a:ext>
            </a:extLst>
          </p:cNvPr>
          <p:cNvSpPr txBox="1"/>
          <p:nvPr/>
        </p:nvSpPr>
        <p:spPr>
          <a:xfrm>
            <a:off x="2878929" y="4500423"/>
            <a:ext cx="4933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정책적 제언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 의의 및 한계</a:t>
            </a:r>
          </a:p>
        </p:txBody>
      </p:sp>
    </p:spTree>
    <p:extLst>
      <p:ext uri="{BB962C8B-B14F-4D97-AF65-F5344CB8AC3E}">
        <p14:creationId xmlns:p14="http://schemas.microsoft.com/office/powerpoint/2010/main" val="374250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5A15C-555B-2BEA-E7E2-0A7ACB277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9770E2-CB64-FB49-6162-9944F1F9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2D05FB-D8B8-9104-69A5-25582359F8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DCD5D-E349-1180-1822-12261E26FE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B4F607-A6FB-0BB4-8281-3AC1749008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정책적 제언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DE1494-DE33-10DB-DAA5-ADA593033B0B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190BEDEB-ABB1-4FC2-D83B-C3326DA7498C}"/>
              </a:ext>
            </a:extLst>
          </p:cNvPr>
          <p:cNvSpPr txBox="1">
            <a:spLocks/>
          </p:cNvSpPr>
          <p:nvPr/>
        </p:nvSpPr>
        <p:spPr>
          <a:xfrm>
            <a:off x="488949" y="1081602"/>
            <a:ext cx="3749675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서울시 전력공급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CE134-E17B-5831-2243-51F74B687C65}"/>
              </a:ext>
            </a:extLst>
          </p:cNvPr>
          <p:cNvSpPr txBox="1"/>
          <p:nvPr/>
        </p:nvSpPr>
        <p:spPr>
          <a:xfrm>
            <a:off x="412750" y="1833832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전력자립률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04666-A6FA-87D2-E874-2270724C1B4B}"/>
              </a:ext>
            </a:extLst>
          </p:cNvPr>
          <p:cNvSpPr txBox="1"/>
          <p:nvPr/>
        </p:nvSpPr>
        <p:spPr>
          <a:xfrm>
            <a:off x="423070" y="3404791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전력생산 목표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252C19-6B17-0FB9-5BE8-4987344C16BB}"/>
              </a:ext>
            </a:extLst>
          </p:cNvPr>
          <p:cNvSpPr txBox="1"/>
          <p:nvPr/>
        </p:nvSpPr>
        <p:spPr>
          <a:xfrm>
            <a:off x="412750" y="2187432"/>
            <a:ext cx="9721015" cy="116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+mn-ea"/>
              </a:rPr>
              <a:t>자율주행차의 전력 소비 증가를 대비해 안정적인 전력 공급이 중요하며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전력 </a:t>
            </a:r>
            <a:r>
              <a:rPr lang="ko-KR" altLang="en-US" sz="1200" b="0" i="0" dirty="0" err="1">
                <a:effectLst/>
                <a:latin typeface="+mn-ea"/>
              </a:rPr>
              <a:t>자립률</a:t>
            </a:r>
            <a:r>
              <a:rPr lang="ko-KR" altLang="en-US" sz="1200" b="0" i="0" dirty="0">
                <a:effectLst/>
                <a:latin typeface="+mn-ea"/>
              </a:rPr>
              <a:t> 목표가 연구와 연관됨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	- 2040</a:t>
            </a:r>
            <a:r>
              <a:rPr lang="ko-KR" altLang="en-US" sz="1200" b="0" i="0" dirty="0">
                <a:effectLst/>
                <a:latin typeface="+mn-ea"/>
              </a:rPr>
              <a:t>년</a:t>
            </a:r>
            <a:r>
              <a:rPr lang="en-US" altLang="ko-KR" sz="1200" b="0" i="0" dirty="0">
                <a:effectLst/>
                <a:latin typeface="+mn-ea"/>
              </a:rPr>
              <a:t>: 35% </a:t>
            </a:r>
            <a:r>
              <a:rPr lang="ko-KR" altLang="en-US" sz="1200" b="0" i="0" dirty="0">
                <a:effectLst/>
                <a:latin typeface="+mn-ea"/>
              </a:rPr>
              <a:t>달성 목표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	- 2030</a:t>
            </a:r>
            <a:r>
              <a:rPr lang="ko-KR" altLang="en-US" sz="1200" b="0" i="0" dirty="0">
                <a:effectLst/>
                <a:latin typeface="+mn-ea"/>
              </a:rPr>
              <a:t>년</a:t>
            </a:r>
            <a:r>
              <a:rPr lang="en-US" altLang="ko-KR" sz="1200" b="0" i="0" dirty="0">
                <a:effectLst/>
                <a:latin typeface="+mn-ea"/>
              </a:rPr>
              <a:t>: 23% </a:t>
            </a:r>
            <a:r>
              <a:rPr lang="ko-KR" altLang="en-US" sz="1200" b="0" i="0" dirty="0">
                <a:effectLst/>
                <a:latin typeface="+mn-ea"/>
              </a:rPr>
              <a:t>달성 목표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	- 2025</a:t>
            </a:r>
            <a:r>
              <a:rPr lang="ko-KR" altLang="en-US" sz="1200" b="0" i="0" dirty="0">
                <a:effectLst/>
                <a:latin typeface="+mn-ea"/>
              </a:rPr>
              <a:t>년</a:t>
            </a:r>
            <a:r>
              <a:rPr lang="en-US" altLang="ko-KR" sz="1200" b="0" i="0" dirty="0">
                <a:effectLst/>
                <a:latin typeface="+mn-ea"/>
              </a:rPr>
              <a:t>: 19% </a:t>
            </a:r>
            <a:r>
              <a:rPr lang="ko-KR" altLang="en-US" sz="1200" b="0" i="0" dirty="0">
                <a:effectLst/>
                <a:latin typeface="+mn-ea"/>
              </a:rPr>
              <a:t>달성 목표</a:t>
            </a:r>
            <a:endParaRPr lang="en-US" altLang="ko-KR" sz="1200" b="0" i="0" dirty="0">
              <a:effectLst/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E2DB90-FA54-81CF-C2A1-29E98A82D649}"/>
              </a:ext>
            </a:extLst>
          </p:cNvPr>
          <p:cNvSpPr txBox="1"/>
          <p:nvPr/>
        </p:nvSpPr>
        <p:spPr>
          <a:xfrm>
            <a:off x="423070" y="3735369"/>
            <a:ext cx="9721014" cy="116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+mn-ea"/>
              </a:rPr>
              <a:t>전력 수요 증가를 충족하기 위한 목표 생산량</a:t>
            </a:r>
            <a:r>
              <a:rPr lang="en-US" altLang="ko-KR" sz="1200" b="0" i="0" dirty="0">
                <a:effectLst/>
                <a:latin typeface="+mn-ea"/>
              </a:rPr>
              <a:t>. </a:t>
            </a:r>
            <a:r>
              <a:rPr lang="ko-KR" altLang="en-US" sz="1200" b="0" i="0" dirty="0">
                <a:effectLst/>
                <a:latin typeface="+mn-ea"/>
              </a:rPr>
              <a:t>자율주행차 도입에 따른 전력 수요 증가와 직접 관련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- 2040</a:t>
            </a:r>
            <a:r>
              <a:rPr lang="ko-KR" altLang="en-US" sz="1200" b="0" i="0" dirty="0">
                <a:effectLst/>
                <a:latin typeface="+mn-ea"/>
              </a:rPr>
              <a:t>년</a:t>
            </a:r>
            <a:r>
              <a:rPr lang="en-US" altLang="ko-KR" sz="1200" b="0" i="0" dirty="0">
                <a:effectLst/>
                <a:latin typeface="+mn-ea"/>
              </a:rPr>
              <a:t>: 16,221GWh </a:t>
            </a:r>
            <a:r>
              <a:rPr lang="ko-KR" altLang="en-US" sz="1200" b="0" i="0" dirty="0">
                <a:effectLst/>
                <a:latin typeface="+mn-ea"/>
              </a:rPr>
              <a:t>생산</a:t>
            </a:r>
          </a:p>
          <a:p>
            <a:pPr lvl="2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- 2030</a:t>
            </a:r>
            <a:r>
              <a:rPr lang="ko-KR" altLang="en-US" sz="1200" b="0" i="0" dirty="0">
                <a:effectLst/>
                <a:latin typeface="+mn-ea"/>
              </a:rPr>
              <a:t>년</a:t>
            </a:r>
            <a:r>
              <a:rPr lang="en-US" altLang="ko-KR" sz="1200" b="0" i="0" dirty="0">
                <a:effectLst/>
                <a:latin typeface="+mn-ea"/>
              </a:rPr>
              <a:t>: 12,061GWh </a:t>
            </a:r>
            <a:r>
              <a:rPr lang="ko-KR" altLang="en-US" sz="1200" b="0" i="0" dirty="0">
                <a:effectLst/>
                <a:latin typeface="+mn-ea"/>
              </a:rPr>
              <a:t>생산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b="0" i="0" dirty="0">
                <a:effectLst/>
                <a:latin typeface="+mn-ea"/>
              </a:rPr>
              <a:t>2025</a:t>
            </a:r>
            <a:r>
              <a:rPr lang="ko-KR" altLang="en-US" sz="1200" b="0" i="0" dirty="0">
                <a:effectLst/>
                <a:latin typeface="+mn-ea"/>
              </a:rPr>
              <a:t>년</a:t>
            </a:r>
            <a:r>
              <a:rPr lang="en-US" altLang="ko-KR" sz="1200" b="0" i="0" dirty="0">
                <a:effectLst/>
                <a:latin typeface="+mn-ea"/>
              </a:rPr>
              <a:t>: 9,899GWh </a:t>
            </a:r>
            <a:r>
              <a:rPr lang="ko-KR" altLang="en-US" sz="1200" b="0" i="0" dirty="0">
                <a:effectLst/>
                <a:latin typeface="+mn-ea"/>
              </a:rPr>
              <a:t>생산</a:t>
            </a:r>
            <a:endParaRPr lang="en-US" altLang="ko-KR" sz="1200" b="0" i="0" dirty="0"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066BA-EA91-09E9-6EE2-EB93CB8C1933}"/>
              </a:ext>
            </a:extLst>
          </p:cNvPr>
          <p:cNvSpPr txBox="1"/>
          <p:nvPr/>
        </p:nvSpPr>
        <p:spPr>
          <a:xfrm>
            <a:off x="423070" y="4940586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주요 전력원별 생산목표 </a:t>
            </a:r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(2040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년 기준</a:t>
            </a:r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  <a:endParaRPr lang="ko-KR" altLang="en-US" sz="1400" dirty="0">
              <a:solidFill>
                <a:srgbClr val="086E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E51AF-CF45-2299-7CC1-A3E424922E9D}"/>
              </a:ext>
            </a:extLst>
          </p:cNvPr>
          <p:cNvSpPr txBox="1"/>
          <p:nvPr/>
        </p:nvSpPr>
        <p:spPr>
          <a:xfrm>
            <a:off x="423070" y="5243746"/>
            <a:ext cx="9721014" cy="144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태양광</a:t>
            </a:r>
            <a:r>
              <a:rPr lang="en-US" altLang="ko-KR" sz="1200" b="0" i="0" dirty="0">
                <a:effectLst/>
                <a:latin typeface="+mn-ea"/>
              </a:rPr>
              <a:t>: 4,088GWh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연료전지</a:t>
            </a:r>
            <a:r>
              <a:rPr lang="en-US" altLang="ko-KR" sz="1200" b="0" i="0" dirty="0">
                <a:effectLst/>
                <a:latin typeface="+mn-ea"/>
              </a:rPr>
              <a:t>(</a:t>
            </a:r>
            <a:r>
              <a:rPr lang="ko-KR" altLang="en-US" sz="1200" b="0" i="0" dirty="0">
                <a:effectLst/>
                <a:latin typeface="+mn-ea"/>
              </a:rPr>
              <a:t>발전용</a:t>
            </a:r>
            <a:r>
              <a:rPr lang="en-US" altLang="ko-KR" sz="1200" b="0" i="0" dirty="0">
                <a:effectLst/>
                <a:latin typeface="+mn-ea"/>
              </a:rPr>
              <a:t>): 3,548GWh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연료전지</a:t>
            </a:r>
            <a:r>
              <a:rPr lang="en-US" altLang="ko-KR" sz="1200" b="0" i="0" dirty="0">
                <a:effectLst/>
                <a:latin typeface="+mn-ea"/>
              </a:rPr>
              <a:t>(</a:t>
            </a:r>
            <a:r>
              <a:rPr lang="ko-KR" altLang="en-US" sz="1200" b="0" i="0" dirty="0">
                <a:effectLst/>
                <a:latin typeface="+mn-ea"/>
              </a:rPr>
              <a:t>건물형</a:t>
            </a:r>
            <a:r>
              <a:rPr lang="en-US" altLang="ko-KR" sz="1200" b="0" i="0" dirty="0">
                <a:effectLst/>
                <a:latin typeface="+mn-ea"/>
              </a:rPr>
              <a:t>): 2,759GWh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서울화력</a:t>
            </a:r>
            <a:r>
              <a:rPr lang="en-US" altLang="ko-KR" sz="1200" b="0" i="0" dirty="0">
                <a:effectLst/>
                <a:latin typeface="+mn-ea"/>
              </a:rPr>
              <a:t>: 4,205GWh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마곡</a:t>
            </a:r>
            <a:r>
              <a:rPr lang="en-US" altLang="ko-KR" sz="1200" b="0" i="0" dirty="0">
                <a:effectLst/>
                <a:latin typeface="+mn-ea"/>
              </a:rPr>
              <a:t>CHP: 998.6GWh</a:t>
            </a:r>
          </a:p>
        </p:txBody>
      </p:sp>
    </p:spTree>
    <p:extLst>
      <p:ext uri="{BB962C8B-B14F-4D97-AF65-F5344CB8AC3E}">
        <p14:creationId xmlns:p14="http://schemas.microsoft.com/office/powerpoint/2010/main" val="208828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4C600-C62E-4F10-0D99-52B1B84E9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2F5F26-1F04-3A2B-6975-DC61D62F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EAA8-CDAA-CDF4-12DE-894310F61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181B54-BEEC-7EE6-EB13-A8278995D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A486E1-5E85-C181-3152-9BE8F25BC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정책적 제언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9AA28B-E5B9-EEF0-8B41-1030BF5A5A79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45C03A64-2E22-ADB5-FBE3-B2F577353038}"/>
              </a:ext>
            </a:extLst>
          </p:cNvPr>
          <p:cNvSpPr txBox="1">
            <a:spLocks/>
          </p:cNvSpPr>
          <p:nvPr/>
        </p:nvSpPr>
        <p:spPr>
          <a:xfrm>
            <a:off x="488949" y="1081602"/>
            <a:ext cx="3749675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연구 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848D9-FDD4-38FD-17F5-35FD4CD9246C}"/>
              </a:ext>
            </a:extLst>
          </p:cNvPr>
          <p:cNvSpPr txBox="1"/>
          <p:nvPr/>
        </p:nvSpPr>
        <p:spPr>
          <a:xfrm>
            <a:off x="412750" y="2547292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자율주행차 도입에 따른 전력 소비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0A8FC2-8DC3-66AB-015B-2842EB22F421}"/>
              </a:ext>
            </a:extLst>
          </p:cNvPr>
          <p:cNvSpPr txBox="1"/>
          <p:nvPr/>
        </p:nvSpPr>
        <p:spPr>
          <a:xfrm>
            <a:off x="423070" y="4118251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탄소 배출 관점에서의 대응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0A4FE-F030-D63E-A1E8-CE5D552A8F1C}"/>
              </a:ext>
            </a:extLst>
          </p:cNvPr>
          <p:cNvSpPr txBox="1"/>
          <p:nvPr/>
        </p:nvSpPr>
        <p:spPr>
          <a:xfrm>
            <a:off x="156631" y="2900892"/>
            <a:ext cx="9721015" cy="613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자율주행차 </a:t>
            </a:r>
            <a:r>
              <a:rPr lang="ko-KR" altLang="en-US" sz="1200" b="0" i="0" dirty="0" err="1">
                <a:effectLst/>
                <a:latin typeface="+mn-ea"/>
              </a:rPr>
              <a:t>도입률이</a:t>
            </a:r>
            <a:r>
              <a:rPr lang="ko-KR" altLang="en-US" sz="1200" b="0" i="0" dirty="0">
                <a:effectLst/>
                <a:latin typeface="+mn-ea"/>
              </a:rPr>
              <a:t> 증가함에 따라 추가적인 전력 소비가 발생</a:t>
            </a:r>
            <a:r>
              <a:rPr lang="en-US" altLang="ko-KR" sz="1200" b="0" i="0" dirty="0">
                <a:effectLst/>
                <a:latin typeface="+mn-ea"/>
              </a:rPr>
              <a:t>. </a:t>
            </a:r>
            <a:r>
              <a:rPr lang="ko-KR" altLang="en-US" sz="1200" b="0" i="0" dirty="0">
                <a:effectLst/>
                <a:latin typeface="+mn-ea"/>
              </a:rPr>
              <a:t>이는 데이터센터 운영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컴퓨팅 부하</a:t>
            </a:r>
            <a:r>
              <a:rPr lang="en-US" altLang="ko-KR" sz="1200" b="0" i="0" dirty="0">
                <a:effectLst/>
                <a:latin typeface="+mn-ea"/>
              </a:rPr>
              <a:t>, RSU </a:t>
            </a:r>
            <a:r>
              <a:rPr lang="ko-KR" altLang="en-US" sz="1200" b="0" i="0" dirty="0">
                <a:effectLst/>
                <a:latin typeface="+mn-ea"/>
              </a:rPr>
              <a:t>통신 등의 기술적 요인에 기인함</a:t>
            </a:r>
            <a:endParaRPr lang="en-US" altLang="ko-KR" sz="1200" b="0" i="0" dirty="0">
              <a:effectLst/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- 100% </a:t>
            </a:r>
            <a:r>
              <a:rPr lang="ko-KR" altLang="en-US" sz="1200" b="0" i="0" dirty="0" err="1">
                <a:effectLst/>
                <a:latin typeface="+mn-ea"/>
              </a:rPr>
              <a:t>도입률</a:t>
            </a:r>
            <a:r>
              <a:rPr lang="ko-KR" altLang="en-US" sz="1200" b="0" i="0" dirty="0">
                <a:effectLst/>
                <a:latin typeface="+mn-ea"/>
              </a:rPr>
              <a:t> 시 소비량은 서울시의 전력 소비 목표를 크게 초과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현재 목표를 유지하려면 </a:t>
            </a:r>
            <a:r>
              <a:rPr lang="ko-KR" altLang="en-US" sz="1200" b="0" i="0" dirty="0" err="1">
                <a:effectLst/>
                <a:latin typeface="+mn-ea"/>
              </a:rPr>
              <a:t>도입률과</a:t>
            </a:r>
            <a:r>
              <a:rPr lang="ko-KR" altLang="en-US" sz="1200" b="0" i="0" dirty="0">
                <a:effectLst/>
                <a:latin typeface="+mn-ea"/>
              </a:rPr>
              <a:t> 에너지 소비 간 균형을 맞추는 정책이 필요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352C87-BCC7-E539-EFD5-38AA7F96A04D}"/>
              </a:ext>
            </a:extLst>
          </p:cNvPr>
          <p:cNvSpPr txBox="1"/>
          <p:nvPr/>
        </p:nvSpPr>
        <p:spPr>
          <a:xfrm>
            <a:off x="156632" y="4448829"/>
            <a:ext cx="9721014" cy="8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초기 단계에서 자율주행차는 휘발유 차량 운행 감소로 탄소 배출량을 줄일 수 있지만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장기적으로는 전력 소비 증가로 인해 탄소 배출량이 다시 증가할 가능성이 있음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따라서 전력 생산 과정에서 탄소 집약도를 줄이기 위해 전력 공급 확대가 필수적임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964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D12B6-CD2D-DB5F-D1CF-92BE048D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02501E-0DBE-DAA9-0B8C-FDC321D0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F6941-DB08-1E04-091D-543EC97BD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A12B37-B880-A68D-539E-9D7AF8D381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/>
              <a:t>서론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D21ADF-1437-DE94-929A-9CA786E3FD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기술 동향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DC140F-A24F-3911-6FB4-35A0843355F8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1B853A4D-1AF6-3631-85BC-08E302EC2BC5}"/>
              </a:ext>
            </a:extLst>
          </p:cNvPr>
          <p:cNvSpPr txBox="1">
            <a:spLocks/>
          </p:cNvSpPr>
          <p:nvPr/>
        </p:nvSpPr>
        <p:spPr>
          <a:xfrm>
            <a:off x="412750" y="983685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기술 발전 동향</a:t>
            </a:r>
          </a:p>
        </p:txBody>
      </p:sp>
      <p:pic>
        <p:nvPicPr>
          <p:cNvPr id="6" name="Picture 2" descr="맥킨지 보고서 '2022 미국 농업인의 목소리' | 그린랩스">
            <a:extLst>
              <a:ext uri="{FF2B5EF4-FFF2-40B4-BE49-F238E27FC236}">
                <a16:creationId xmlns:a16="http://schemas.microsoft.com/office/drawing/2014/main" id="{6776519D-B0CC-8A00-6DE9-177C2A23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3" y="196909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767CA2-8731-4226-FAE9-5110CF24B852}"/>
              </a:ext>
            </a:extLst>
          </p:cNvPr>
          <p:cNvSpPr txBox="1"/>
          <p:nvPr/>
        </p:nvSpPr>
        <p:spPr>
          <a:xfrm>
            <a:off x="0" y="7030093"/>
            <a:ext cx="12001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Source : </a:t>
            </a:r>
            <a:r>
              <a:rPr lang="en-US" altLang="ko-KR" sz="1200" b="0" i="0" dirty="0">
                <a:effectLst/>
                <a:latin typeface="+mn-ea"/>
              </a:rPr>
              <a:t>McKinsey &amp; Company. (2024). Autonomous driving's future: Convenient and connected. McKinsey &amp; Company Insights.</a:t>
            </a:r>
          </a:p>
          <a:p>
            <a:r>
              <a:rPr lang="en-US" altLang="ko-KR" sz="1200" b="0" i="0" dirty="0">
                <a:effectLst/>
                <a:latin typeface="+mn-ea"/>
              </a:rPr>
              <a:t>Hyundai </a:t>
            </a:r>
            <a:r>
              <a:rPr lang="en-US" altLang="ko-KR" sz="1200" b="0" i="0" dirty="0" err="1">
                <a:effectLst/>
                <a:latin typeface="+mn-ea"/>
              </a:rPr>
              <a:t>Transys</a:t>
            </a:r>
            <a:r>
              <a:rPr lang="en-US" altLang="ko-KR" sz="1200" b="0" i="0" dirty="0">
                <a:effectLst/>
                <a:latin typeface="+mn-ea"/>
              </a:rPr>
              <a:t>. (2023, March). </a:t>
            </a:r>
            <a:r>
              <a:rPr lang="ko-KR" altLang="en-US" sz="1200" b="0" i="0" dirty="0">
                <a:effectLst/>
                <a:latin typeface="+mn-ea"/>
              </a:rPr>
              <a:t>진짜 자율주행이 시작된다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국내 출격 앞둔 레벨</a:t>
            </a:r>
            <a:r>
              <a:rPr lang="en-US" altLang="ko-KR" sz="1200" b="0" i="0" dirty="0">
                <a:effectLst/>
                <a:latin typeface="+mn-ea"/>
              </a:rPr>
              <a:t>3 </a:t>
            </a:r>
            <a:r>
              <a:rPr lang="ko-KR" altLang="en-US" sz="1200" b="0" i="0" dirty="0">
                <a:effectLst/>
                <a:latin typeface="+mn-ea"/>
              </a:rPr>
              <a:t>자율주행 자동차</a:t>
            </a:r>
            <a:r>
              <a:rPr lang="en-US" altLang="ko-KR" sz="1200" b="0" i="0" dirty="0">
                <a:effectLst/>
                <a:latin typeface="+mn-ea"/>
              </a:rPr>
              <a:t>. Hyundai </a:t>
            </a:r>
            <a:r>
              <a:rPr lang="en-US" altLang="ko-KR" sz="1200" b="0" i="0" dirty="0" err="1">
                <a:effectLst/>
                <a:latin typeface="+mn-ea"/>
              </a:rPr>
              <a:t>Transys</a:t>
            </a:r>
            <a:r>
              <a:rPr lang="en-US" altLang="ko-KR" sz="1200" b="0" i="0" dirty="0">
                <a:effectLst/>
                <a:latin typeface="+mn-ea"/>
              </a:rPr>
              <a:t> Blog.</a:t>
            </a:r>
            <a:endParaRPr lang="en-US" altLang="ko-KR" sz="1200" dirty="0">
              <a:latin typeface="+mn-ea"/>
            </a:endParaRPr>
          </a:p>
          <a:p>
            <a:endParaRPr lang="en-US" altLang="ko-KR" sz="1200" b="0" i="0" dirty="0">
              <a:effectLst/>
              <a:latin typeface="+mn-ea"/>
            </a:endParaRPr>
          </a:p>
          <a:p>
            <a:endParaRPr lang="en-US" altLang="ko-KR" sz="1200" b="0" i="0" dirty="0">
              <a:effectLst/>
              <a:latin typeface="+mn-ea"/>
            </a:endParaRPr>
          </a:p>
          <a:p>
            <a:endParaRPr lang="en-US" altLang="ko-KR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E2A82-4AF6-0136-9654-6B7A380B1A3F}"/>
              </a:ext>
            </a:extLst>
          </p:cNvPr>
          <p:cNvSpPr txBox="1"/>
          <p:nvPr/>
        </p:nvSpPr>
        <p:spPr>
          <a:xfrm>
            <a:off x="4252913" y="2409906"/>
            <a:ext cx="762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보수적 시나리오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신차의 </a:t>
            </a:r>
            <a:r>
              <a:rPr lang="en-US" altLang="ko-KR" sz="1200" b="1" dirty="0"/>
              <a:t>17%</a:t>
            </a:r>
            <a:r>
              <a:rPr lang="ko-KR" altLang="en-US" sz="1200" b="1" dirty="0"/>
              <a:t>가 레벨 </a:t>
            </a:r>
            <a:r>
              <a:rPr lang="en-US" altLang="ko-KR" sz="1200" b="1" dirty="0"/>
              <a:t>3 </a:t>
            </a:r>
            <a:r>
              <a:rPr lang="ko-KR" altLang="en-US" sz="1200" b="1" dirty="0"/>
              <a:t>이상 자율주행 탑재</a:t>
            </a:r>
            <a:endParaRPr lang="en-US" altLang="ko-KR" sz="1200" b="1" dirty="0"/>
          </a:p>
          <a:p>
            <a:r>
              <a:rPr lang="ko-KR" altLang="en-US" sz="1200" b="1" dirty="0"/>
              <a:t>기본 시나리오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신차의 </a:t>
            </a:r>
            <a:r>
              <a:rPr lang="en-US" altLang="ko-KR" sz="1200" b="1" dirty="0"/>
              <a:t>37%</a:t>
            </a:r>
            <a:r>
              <a:rPr lang="ko-KR" altLang="en-US" sz="1200" b="1" dirty="0"/>
              <a:t>가 레벨</a:t>
            </a:r>
            <a:r>
              <a:rPr lang="en-US" altLang="ko-KR" sz="1200" b="1" dirty="0"/>
              <a:t>3 </a:t>
            </a:r>
            <a:r>
              <a:rPr lang="ko-KR" altLang="en-US" sz="1200" b="1" dirty="0"/>
              <a:t>이상 자율주행 탑재</a:t>
            </a:r>
            <a:endParaRPr lang="en-US" altLang="ko-KR" sz="1200" b="1" dirty="0"/>
          </a:p>
          <a:p>
            <a:r>
              <a:rPr lang="ko-KR" altLang="en-US" sz="1200" b="1" dirty="0"/>
              <a:t>가속화 시나리오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신차의 </a:t>
            </a:r>
            <a:r>
              <a:rPr lang="en-US" altLang="ko-KR" sz="1200" b="1" dirty="0"/>
              <a:t>57%</a:t>
            </a:r>
            <a:r>
              <a:rPr lang="ko-KR" altLang="en-US" sz="1200" b="1" dirty="0"/>
              <a:t>가 레벨</a:t>
            </a:r>
            <a:r>
              <a:rPr lang="en-US" altLang="ko-KR" sz="1200" b="1" dirty="0"/>
              <a:t>3 </a:t>
            </a:r>
            <a:r>
              <a:rPr lang="ko-KR" altLang="en-US" sz="1200" b="1" dirty="0"/>
              <a:t>이상 자율주행 탑재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E90CE1-C2E7-B9A8-B43B-A4B1FDAE6ACA}"/>
              </a:ext>
            </a:extLst>
          </p:cNvPr>
          <p:cNvSpPr txBox="1"/>
          <p:nvPr/>
        </p:nvSpPr>
        <p:spPr>
          <a:xfrm>
            <a:off x="4252913" y="3694277"/>
            <a:ext cx="643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센서와 고성능 컴퓨터의 비용이 지속적으로 감소 전망</a:t>
            </a:r>
            <a:endParaRPr lang="en-US" altLang="ko-KR" sz="1200" b="1" dirty="0"/>
          </a:p>
          <a:p>
            <a:r>
              <a:rPr lang="ko-KR" altLang="en-US" sz="1200" b="1" dirty="0"/>
              <a:t>라이다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레이더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카메라 등 다양한 센서 통합 기술 향상 전망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53568-1D3C-AAAE-D8E9-85DF0212CAD8}"/>
              </a:ext>
            </a:extLst>
          </p:cNvPr>
          <p:cNvSpPr txBox="1"/>
          <p:nvPr/>
        </p:nvSpPr>
        <p:spPr>
          <a:xfrm>
            <a:off x="4297363" y="4913627"/>
            <a:ext cx="643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신차 판매의 </a:t>
            </a:r>
            <a:r>
              <a:rPr lang="en-US" altLang="ko-KR" sz="1200" b="1" dirty="0">
                <a:latin typeface="+mn-ea"/>
              </a:rPr>
              <a:t>6%</a:t>
            </a:r>
            <a:r>
              <a:rPr lang="ko-KR" altLang="en-US" sz="1200" b="1" dirty="0">
                <a:latin typeface="+mn-ea"/>
              </a:rPr>
              <a:t>미만만이 레벨</a:t>
            </a:r>
            <a:r>
              <a:rPr lang="en-US" altLang="ko-KR" sz="1200" b="1" dirty="0">
                <a:latin typeface="+mn-ea"/>
              </a:rPr>
              <a:t>4 </a:t>
            </a:r>
            <a:r>
              <a:rPr lang="ko-KR" altLang="en-US" sz="1200" b="1" dirty="0">
                <a:latin typeface="+mn-ea"/>
              </a:rPr>
              <a:t>기능을 갖출 것으로 예측</a:t>
            </a:r>
            <a:endParaRPr lang="en-US" altLang="ko-KR" sz="1200" b="1" dirty="0">
              <a:latin typeface="+mn-ea"/>
            </a:endParaRPr>
          </a:p>
          <a:p>
            <a:r>
              <a:rPr lang="ko-KR" altLang="en-US" sz="1200" b="1" dirty="0">
                <a:latin typeface="+mn-ea"/>
              </a:rPr>
              <a:t>특정 지역에서 운영되는 </a:t>
            </a:r>
            <a:r>
              <a:rPr lang="ko-KR" altLang="en-US" sz="1200" b="1" dirty="0" err="1">
                <a:latin typeface="+mn-ea"/>
              </a:rPr>
              <a:t>로보택시와</a:t>
            </a:r>
            <a:r>
              <a:rPr lang="ko-KR" altLang="en-US" sz="1200" b="1" dirty="0">
                <a:latin typeface="+mn-ea"/>
              </a:rPr>
              <a:t> 일부 제한된 자가용에만 적용될 것으로 전망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591CA7-24DD-0344-1EF2-05F290D2D8BD}"/>
              </a:ext>
            </a:extLst>
          </p:cNvPr>
          <p:cNvSpPr txBox="1"/>
          <p:nvPr/>
        </p:nvSpPr>
        <p:spPr>
          <a:xfrm>
            <a:off x="2121364" y="3771221"/>
            <a:ext cx="2185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센서 및 컴퓨팅 기술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843BD6-6C0E-774D-37A2-9F0AB62F40A3}"/>
              </a:ext>
            </a:extLst>
          </p:cNvPr>
          <p:cNvSpPr txBox="1"/>
          <p:nvPr/>
        </p:nvSpPr>
        <p:spPr>
          <a:xfrm>
            <a:off x="1936753" y="4990571"/>
            <a:ext cx="2078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레벨</a:t>
            </a:r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기술의 제한적 성장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E6910B-AA40-C194-FC6A-70C847DFC22D}"/>
              </a:ext>
            </a:extLst>
          </p:cNvPr>
          <p:cNvSpPr txBox="1"/>
          <p:nvPr/>
        </p:nvSpPr>
        <p:spPr>
          <a:xfrm>
            <a:off x="1119920" y="6140214"/>
            <a:ext cx="8421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Cf) </a:t>
            </a:r>
            <a:r>
              <a:rPr lang="ko-KR" altLang="en-US" sz="1200" dirty="0"/>
              <a:t>한국 정부는 </a:t>
            </a:r>
            <a:r>
              <a:rPr lang="en-US" altLang="ko-KR" sz="1200" dirty="0"/>
              <a:t>2027</a:t>
            </a:r>
            <a:r>
              <a:rPr lang="ko-KR" altLang="en-US" sz="1200" dirty="0"/>
              <a:t>년까지 레벨 </a:t>
            </a:r>
            <a:r>
              <a:rPr lang="en-US" altLang="ko-KR" sz="1200" dirty="0"/>
              <a:t>4</a:t>
            </a:r>
            <a:r>
              <a:rPr lang="ko-KR" altLang="en-US" sz="1200" dirty="0"/>
              <a:t>수준 완전자율주행차 사용화</a:t>
            </a:r>
            <a:r>
              <a:rPr lang="en-US" altLang="ko-KR" sz="1200" dirty="0"/>
              <a:t>, 2035</a:t>
            </a:r>
            <a:r>
              <a:rPr lang="ko-KR" altLang="en-US" sz="1200" dirty="0"/>
              <a:t>년까지 자율주행 신차 보급률 </a:t>
            </a:r>
            <a:r>
              <a:rPr lang="en-US" altLang="ko-KR" sz="1200" dirty="0"/>
              <a:t>50% </a:t>
            </a:r>
            <a:r>
              <a:rPr lang="ko-KR" altLang="en-US" sz="1200" dirty="0"/>
              <a:t>이상 달성을 목표로 제시</a:t>
            </a:r>
          </a:p>
        </p:txBody>
      </p:sp>
    </p:spTree>
    <p:extLst>
      <p:ext uri="{BB962C8B-B14F-4D97-AF65-F5344CB8AC3E}">
        <p14:creationId xmlns:p14="http://schemas.microsoft.com/office/powerpoint/2010/main" val="2363297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54E10-0967-0C57-2B2B-C9181954D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C9B012-48EB-1216-2832-A2D53BEB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21B21-1387-9E52-D880-115C220B7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FAD69D-E54B-DD30-51E8-F94A5A8799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B70304-A2FA-63F5-FF00-60558A4B2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의의 및 한계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7FB659-56F8-2248-F950-FB7581D5A3CF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F71D947F-D2A6-789F-12DF-B60A130B7FD3}"/>
              </a:ext>
            </a:extLst>
          </p:cNvPr>
          <p:cNvSpPr txBox="1">
            <a:spLocks/>
          </p:cNvSpPr>
          <p:nvPr/>
        </p:nvSpPr>
        <p:spPr>
          <a:xfrm>
            <a:off x="488949" y="1052479"/>
            <a:ext cx="3749675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연구의 의의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DB85E-5288-F926-1278-8AF7C8F1300A}"/>
              </a:ext>
            </a:extLst>
          </p:cNvPr>
          <p:cNvSpPr txBox="1"/>
          <p:nvPr/>
        </p:nvSpPr>
        <p:spPr>
          <a:xfrm>
            <a:off x="232831" y="4801989"/>
            <a:ext cx="9721014" cy="613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en-US" altLang="ko-KR" sz="1200" i="0" dirty="0">
                <a:effectLst/>
                <a:latin typeface="+mn-ea"/>
              </a:rPr>
              <a:t>- </a:t>
            </a:r>
            <a:r>
              <a:rPr lang="ko-KR" altLang="en-US" sz="1200" i="0" dirty="0">
                <a:effectLst/>
                <a:latin typeface="+mn-ea"/>
              </a:rPr>
              <a:t>자율주행 자동차가 도입 초기에는 휘발유 차량 운행 감소로 탄소 배출량을 줄일 수 있지만</a:t>
            </a:r>
            <a:r>
              <a:rPr lang="en-US" altLang="ko-KR" sz="1200" i="0" dirty="0">
                <a:effectLst/>
                <a:latin typeface="+mn-ea"/>
              </a:rPr>
              <a:t>, </a:t>
            </a:r>
            <a:r>
              <a:rPr lang="ko-KR" altLang="en-US" sz="1200" i="0" dirty="0" err="1">
                <a:effectLst/>
                <a:latin typeface="+mn-ea"/>
              </a:rPr>
              <a:t>도입률이</a:t>
            </a:r>
            <a:r>
              <a:rPr lang="ko-KR" altLang="en-US" sz="1200" i="0" dirty="0">
                <a:effectLst/>
                <a:latin typeface="+mn-ea"/>
              </a:rPr>
              <a:t> 높아질수록 전력 소비 증가로 인해 탄소 배출이 다시 상승하는 경향을 발견</a:t>
            </a:r>
            <a:endParaRPr lang="en-US" altLang="ko-KR" sz="1200" i="0" dirty="0">
              <a:effectLst/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2FB69-1C2C-9DBB-7219-BD9727716DE1}"/>
              </a:ext>
            </a:extLst>
          </p:cNvPr>
          <p:cNvSpPr txBox="1"/>
          <p:nvPr/>
        </p:nvSpPr>
        <p:spPr>
          <a:xfrm>
            <a:off x="488949" y="1641303"/>
            <a:ext cx="4217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자율주행 자동차의 전력 소비량에 대한 총체적 접근</a:t>
            </a:r>
          </a:p>
          <a:p>
            <a:endParaRPr lang="ko-KR" altLang="en-US" sz="1400" dirty="0">
              <a:solidFill>
                <a:srgbClr val="086E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00DAFC-FF4E-2DD0-43D5-0CAEE40762E0}"/>
              </a:ext>
            </a:extLst>
          </p:cNvPr>
          <p:cNvSpPr txBox="1"/>
          <p:nvPr/>
        </p:nvSpPr>
        <p:spPr>
          <a:xfrm>
            <a:off x="488949" y="4519190"/>
            <a:ext cx="3938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미래 기술과 도시 지속 가능성 간의 균형 탐구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AD2F17-C6D7-D588-E34C-428E6FBEE129}"/>
              </a:ext>
            </a:extLst>
          </p:cNvPr>
          <p:cNvSpPr txBox="1"/>
          <p:nvPr/>
        </p:nvSpPr>
        <p:spPr>
          <a:xfrm>
            <a:off x="488949" y="3197120"/>
            <a:ext cx="445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에너지 정책 및 인프라 계획의 실질적 데이터 제공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1083E8-CE92-D4FF-9112-20F6FB003FDB}"/>
              </a:ext>
            </a:extLst>
          </p:cNvPr>
          <p:cNvSpPr txBox="1"/>
          <p:nvPr/>
        </p:nvSpPr>
        <p:spPr>
          <a:xfrm>
            <a:off x="232831" y="2004544"/>
            <a:ext cx="9721015" cy="116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본 연구는 자율주행 자동차의 전력 소비를 개별 요소</a:t>
            </a:r>
            <a:r>
              <a:rPr lang="en-US" altLang="ko-KR" sz="1200" b="0" i="0" dirty="0">
                <a:effectLst/>
                <a:latin typeface="+mn-ea"/>
              </a:rPr>
              <a:t>(</a:t>
            </a:r>
            <a:r>
              <a:rPr lang="ko-KR" altLang="en-US" sz="1200" b="0" i="0" dirty="0">
                <a:effectLst/>
                <a:latin typeface="+mn-ea"/>
              </a:rPr>
              <a:t>컴퓨팅 부하</a:t>
            </a:r>
            <a:r>
              <a:rPr lang="en-US" altLang="ko-KR" sz="1200" b="0" i="0" dirty="0">
                <a:effectLst/>
                <a:latin typeface="+mn-ea"/>
              </a:rPr>
              <a:t>, V2X </a:t>
            </a:r>
            <a:r>
              <a:rPr lang="ko-KR" altLang="en-US" sz="1200" b="0" i="0" dirty="0">
                <a:effectLst/>
                <a:latin typeface="+mn-ea"/>
              </a:rPr>
              <a:t>통신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데이터센터 운영 등</a:t>
            </a:r>
            <a:r>
              <a:rPr lang="en-US" altLang="ko-KR" sz="1200" b="0" i="0" dirty="0">
                <a:effectLst/>
                <a:latin typeface="+mn-ea"/>
              </a:rPr>
              <a:t>)</a:t>
            </a:r>
            <a:r>
              <a:rPr lang="ko-KR" altLang="en-US" sz="1200" b="0" i="0" dirty="0">
                <a:effectLst/>
                <a:latin typeface="+mn-ea"/>
              </a:rPr>
              <a:t>로 나누는 기존 연구와 달리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모든 관련 요인을 통합적으로 분석하여 총체적인 전력 소비량을 제시</a:t>
            </a:r>
            <a:endParaRPr lang="en-US" altLang="ko-KR" sz="1200" b="0" i="0" dirty="0">
              <a:effectLst/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이를 통해 자율주행 자동차 도입이 도시 에너지 인프라와 탄소 배출에 미치는 종합적 영향을 평가하고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기술적 및 정책적 대안을 제시할 수 있는 기반을 마련</a:t>
            </a:r>
            <a:endParaRPr lang="en-US" altLang="ko-KR" sz="1200" b="0" i="0" dirty="0">
              <a:effectLst/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C2DDC-39C6-EC74-0027-7488FBEA896E}"/>
              </a:ext>
            </a:extLst>
          </p:cNvPr>
          <p:cNvSpPr txBox="1"/>
          <p:nvPr/>
        </p:nvSpPr>
        <p:spPr>
          <a:xfrm>
            <a:off x="232831" y="3504897"/>
            <a:ext cx="9721014" cy="8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자율주행 자동차 </a:t>
            </a:r>
            <a:r>
              <a:rPr lang="ko-KR" altLang="en-US" sz="1200" b="0" i="0" dirty="0" err="1">
                <a:effectLst/>
                <a:latin typeface="+mn-ea"/>
              </a:rPr>
              <a:t>도입률별</a:t>
            </a:r>
            <a:r>
              <a:rPr lang="ko-KR" altLang="en-US" sz="1200" b="0" i="0" dirty="0">
                <a:effectLst/>
                <a:latin typeface="+mn-ea"/>
              </a:rPr>
              <a:t> 전력 소비와 탄소 배출량 변화를 정량적으로 계산함으로써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도시 에너지 정책과 </a:t>
            </a:r>
            <a:r>
              <a:rPr lang="ko-KR" altLang="en-US" sz="1200" b="0" i="0" dirty="0" err="1">
                <a:effectLst/>
                <a:latin typeface="+mn-ea"/>
              </a:rPr>
              <a:t>전력망</a:t>
            </a:r>
            <a:r>
              <a:rPr lang="ko-KR" altLang="en-US" sz="1200" b="0" i="0" dirty="0">
                <a:effectLst/>
                <a:latin typeface="+mn-ea"/>
              </a:rPr>
              <a:t> 설계에 필요한 실질적 데이터를 제공</a:t>
            </a:r>
            <a:endParaRPr lang="en-US" altLang="ko-KR" sz="1200" b="0" i="0" dirty="0">
              <a:effectLst/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특히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자율주행 자동차의 전력 소비가 전력 인프라와 탄소 중립 목표에 미칠 영향을 예측할 수 있어 정책 수립 및 기술 개발 방향 설정에 기여</a:t>
            </a:r>
            <a:endParaRPr lang="en-US" altLang="ko-KR" sz="1200" b="0" i="0" dirty="0">
              <a:effectLst/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04E9D-AE68-B339-9D4E-C8CFD7887DB9}"/>
              </a:ext>
            </a:extLst>
          </p:cNvPr>
          <p:cNvSpPr txBox="1"/>
          <p:nvPr/>
        </p:nvSpPr>
        <p:spPr>
          <a:xfrm>
            <a:off x="488949" y="5578101"/>
            <a:ext cx="3938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다학제적 접근의 가능성 제시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810C53-4BE1-391D-ACE6-84C9CFF04F77}"/>
              </a:ext>
            </a:extLst>
          </p:cNvPr>
          <p:cNvSpPr txBox="1"/>
          <p:nvPr/>
        </p:nvSpPr>
        <p:spPr>
          <a:xfrm>
            <a:off x="232831" y="5815534"/>
            <a:ext cx="9721014" cy="8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en-US" altLang="ko-KR" sz="1200" i="0" dirty="0">
                <a:effectLst/>
                <a:latin typeface="+mn-ea"/>
              </a:rPr>
              <a:t>- </a:t>
            </a:r>
            <a:r>
              <a:rPr lang="ko-KR" altLang="en-US" sz="1200" i="0" dirty="0">
                <a:effectLst/>
                <a:latin typeface="+mn-ea"/>
              </a:rPr>
              <a:t>에너지 소비</a:t>
            </a:r>
            <a:r>
              <a:rPr lang="en-US" altLang="ko-KR" sz="1200" i="0" dirty="0">
                <a:effectLst/>
                <a:latin typeface="+mn-ea"/>
              </a:rPr>
              <a:t>, </a:t>
            </a:r>
            <a:r>
              <a:rPr lang="ko-KR" altLang="en-US" sz="1200" i="0" dirty="0">
                <a:effectLst/>
                <a:latin typeface="+mn-ea"/>
              </a:rPr>
              <a:t>도시 계획</a:t>
            </a:r>
            <a:r>
              <a:rPr lang="en-US" altLang="ko-KR" sz="1200" i="0" dirty="0">
                <a:effectLst/>
                <a:latin typeface="+mn-ea"/>
              </a:rPr>
              <a:t>, </a:t>
            </a:r>
            <a:r>
              <a:rPr lang="ko-KR" altLang="en-US" sz="1200" i="0" dirty="0">
                <a:effectLst/>
                <a:latin typeface="+mn-ea"/>
              </a:rPr>
              <a:t>교통 기술</a:t>
            </a:r>
            <a:r>
              <a:rPr lang="en-US" altLang="ko-KR" sz="1200" i="0" dirty="0">
                <a:effectLst/>
                <a:latin typeface="+mn-ea"/>
              </a:rPr>
              <a:t>, </a:t>
            </a:r>
            <a:r>
              <a:rPr lang="ko-KR" altLang="en-US" sz="1200" i="0" dirty="0">
                <a:effectLst/>
                <a:latin typeface="+mn-ea"/>
              </a:rPr>
              <a:t>환경 정책을 통합적으로 고려한 분석을 통해</a:t>
            </a:r>
            <a:r>
              <a:rPr lang="en-US" altLang="ko-KR" sz="1200" i="0" dirty="0">
                <a:effectLst/>
                <a:latin typeface="+mn-ea"/>
              </a:rPr>
              <a:t>, </a:t>
            </a:r>
            <a:r>
              <a:rPr lang="ko-KR" altLang="en-US" sz="1200" i="0" dirty="0">
                <a:effectLst/>
                <a:latin typeface="+mn-ea"/>
              </a:rPr>
              <a:t>단일 분야에 국한되지 않고 다학제적 접근의 필요성과 가능성 제공</a:t>
            </a:r>
            <a:endParaRPr lang="en-US" altLang="ko-KR" sz="1200" i="0" dirty="0">
              <a:effectLst/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lang="en-US" altLang="ko-KR" sz="1200" i="0" dirty="0">
                <a:effectLst/>
                <a:latin typeface="+mn-ea"/>
              </a:rPr>
              <a:t>- </a:t>
            </a:r>
            <a:r>
              <a:rPr lang="ko-KR" altLang="en-US" sz="1200" i="0" dirty="0">
                <a:effectLst/>
                <a:latin typeface="+mn-ea"/>
              </a:rPr>
              <a:t>자율주행 자동차와 같은 첨단 기술이 도시 시스템 전반에 걸쳐 미치는 영향을 이해하고</a:t>
            </a:r>
            <a:r>
              <a:rPr lang="en-US" altLang="ko-KR" sz="1200" i="0" dirty="0">
                <a:effectLst/>
                <a:latin typeface="+mn-ea"/>
              </a:rPr>
              <a:t>, </a:t>
            </a:r>
            <a:r>
              <a:rPr lang="ko-KR" altLang="en-US" sz="1200" i="0" dirty="0">
                <a:effectLst/>
                <a:latin typeface="+mn-ea"/>
              </a:rPr>
              <a:t>최적화된 정책을 도출하는 데 중요한 시사점을 제공</a:t>
            </a:r>
            <a:endParaRPr lang="en-US" altLang="ko-KR" sz="12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7460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CCD84-480D-9B04-94B3-76AA2EB2C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A9A5D7-B066-AE2F-B689-80FE9C32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1A3FDF-186F-1C3C-F060-FC0FCD8A9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3F49F2-9D2F-31FB-AAD5-A6977F6E3B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FED5A3-D464-C4D9-A2A6-4D2D7754FD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연구 의의 및 한계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EBC7E1-6DCD-74F1-A2CD-985E6A69A0AE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4842110B-860F-0B7B-66A9-A08717197E71}"/>
              </a:ext>
            </a:extLst>
          </p:cNvPr>
          <p:cNvSpPr txBox="1">
            <a:spLocks/>
          </p:cNvSpPr>
          <p:nvPr/>
        </p:nvSpPr>
        <p:spPr>
          <a:xfrm>
            <a:off x="488949" y="1052479"/>
            <a:ext cx="3749675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연구의 한계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7F5CF-CB60-7AAF-C73A-30590C157A13}"/>
              </a:ext>
            </a:extLst>
          </p:cNvPr>
          <p:cNvSpPr txBox="1"/>
          <p:nvPr/>
        </p:nvSpPr>
        <p:spPr>
          <a:xfrm>
            <a:off x="232831" y="4683298"/>
            <a:ext cx="9721014" cy="613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en-US" altLang="ko-KR" sz="1200" i="0" dirty="0">
                <a:effectLst/>
                <a:latin typeface="+mn-ea"/>
              </a:rPr>
              <a:t>- </a:t>
            </a:r>
            <a:r>
              <a:rPr lang="ko-KR" altLang="en-US" sz="1200" i="0" dirty="0">
                <a:effectLst/>
                <a:latin typeface="+mn-ea"/>
              </a:rPr>
              <a:t>재생에너지 확대를 해결책으로 제안했으나</a:t>
            </a:r>
            <a:r>
              <a:rPr lang="en-US" altLang="ko-KR" sz="1200" i="0" dirty="0">
                <a:effectLst/>
                <a:latin typeface="+mn-ea"/>
              </a:rPr>
              <a:t>, </a:t>
            </a:r>
            <a:r>
              <a:rPr lang="ko-KR" altLang="en-US" sz="1200" i="0" dirty="0">
                <a:effectLst/>
                <a:latin typeface="+mn-ea"/>
              </a:rPr>
              <a:t>재생에너지 발전소 확충 및 에너지 저장 시스템 구축에 필요한 비용</a:t>
            </a:r>
            <a:r>
              <a:rPr lang="en-US" altLang="ko-KR" sz="1200" i="0" dirty="0">
                <a:effectLst/>
                <a:latin typeface="+mn-ea"/>
              </a:rPr>
              <a:t>, </a:t>
            </a:r>
            <a:r>
              <a:rPr lang="ko-KR" altLang="en-US" sz="1200" i="0" dirty="0">
                <a:effectLst/>
                <a:latin typeface="+mn-ea"/>
              </a:rPr>
              <a:t>시간</a:t>
            </a:r>
            <a:r>
              <a:rPr lang="en-US" altLang="ko-KR" sz="1200" i="0" dirty="0">
                <a:effectLst/>
                <a:latin typeface="+mn-ea"/>
              </a:rPr>
              <a:t>, </a:t>
            </a:r>
            <a:r>
              <a:rPr lang="ko-KR" altLang="en-US" sz="1200" i="0" dirty="0">
                <a:effectLst/>
                <a:latin typeface="+mn-ea"/>
              </a:rPr>
              <a:t>정책적 장애물에 대한 구체적 평가가 부족</a:t>
            </a:r>
            <a:endParaRPr lang="en-US" altLang="ko-KR" sz="1200" i="0" dirty="0">
              <a:effectLst/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922AA-A20E-5992-73F5-09C41727C7F0}"/>
              </a:ext>
            </a:extLst>
          </p:cNvPr>
          <p:cNvSpPr txBox="1"/>
          <p:nvPr/>
        </p:nvSpPr>
        <p:spPr>
          <a:xfrm>
            <a:off x="488949" y="1866366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데이터의 일반화 가능성 제한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51F3D-5D2D-5ECA-5110-380BE1D1F0E4}"/>
              </a:ext>
            </a:extLst>
          </p:cNvPr>
          <p:cNvSpPr txBox="1"/>
          <p:nvPr/>
        </p:nvSpPr>
        <p:spPr>
          <a:xfrm>
            <a:off x="488949" y="4350765"/>
            <a:ext cx="3938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재생에너지 확대에 대한 실현 가능성 평가 부족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277A90-F2E5-396A-F6FF-004532D50E9D}"/>
              </a:ext>
            </a:extLst>
          </p:cNvPr>
          <p:cNvSpPr txBox="1"/>
          <p:nvPr/>
        </p:nvSpPr>
        <p:spPr>
          <a:xfrm>
            <a:off x="488949" y="2991274"/>
            <a:ext cx="445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 발전의 불확실성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EE104-50DB-08B7-5EC2-95DCA1CFD129}"/>
              </a:ext>
            </a:extLst>
          </p:cNvPr>
          <p:cNvSpPr txBox="1"/>
          <p:nvPr/>
        </p:nvSpPr>
        <p:spPr>
          <a:xfrm>
            <a:off x="232831" y="2229607"/>
            <a:ext cx="9721015" cy="613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본 연구는 서울시를 중심으로 진행되었기 때문에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다른 도시나 국가에 동일하게 적용하기에는 한계가 있을 수 있음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전력 생산의 에너지 믹스와 도시별 인프라 차이를 고려하지 못한 점은 연구 결과의 일반화 가능성을 제한</a:t>
            </a:r>
            <a:endParaRPr lang="en-US" altLang="ko-KR" sz="1200" b="0" i="0" dirty="0">
              <a:effectLst/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801C3A-7247-29AA-51D1-0452D0230C78}"/>
              </a:ext>
            </a:extLst>
          </p:cNvPr>
          <p:cNvSpPr txBox="1"/>
          <p:nvPr/>
        </p:nvSpPr>
        <p:spPr>
          <a:xfrm>
            <a:off x="232831" y="3299051"/>
            <a:ext cx="9721014" cy="8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자율주행차 기술과 관련된 에너지 소비는 기술 발전에 따라 큰 차이를 보일 수 있으나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본 연구에서는 현재의 기술 수준과 예상되는 기술 발전을 기반으로 결과를 도출</a:t>
            </a:r>
            <a:endParaRPr lang="en-US" altLang="ko-KR" sz="1200" b="0" i="0" dirty="0">
              <a:effectLst/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n-ea"/>
              </a:rPr>
              <a:t>- </a:t>
            </a:r>
            <a:r>
              <a:rPr lang="ko-KR" altLang="en-US" sz="1200" b="0" i="0" dirty="0">
                <a:effectLst/>
                <a:latin typeface="+mn-ea"/>
              </a:rPr>
              <a:t>실제 도입 시점에서의 기술적 변화가 연구 결과에 영향을 미칠 가능성이 있음</a:t>
            </a:r>
            <a:r>
              <a:rPr lang="en-US" altLang="ko-KR" sz="1200" b="0" i="0" dirty="0">
                <a:effectLst/>
                <a:latin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443F3-9DC1-D77F-F41D-10CB18C8C529}"/>
              </a:ext>
            </a:extLst>
          </p:cNvPr>
          <p:cNvSpPr txBox="1"/>
          <p:nvPr/>
        </p:nvSpPr>
        <p:spPr>
          <a:xfrm>
            <a:off x="232831" y="5704443"/>
            <a:ext cx="9721014" cy="61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ui-sans-serif"/>
              </a:rPr>
              <a:t>- </a:t>
            </a:r>
            <a:r>
              <a:rPr lang="ko-KR" altLang="en-US" sz="1200" b="0" i="0" dirty="0">
                <a:effectLst/>
                <a:latin typeface="ui-sans-serif"/>
              </a:rPr>
              <a:t>본 연구는 주로 기술적</a:t>
            </a:r>
            <a:r>
              <a:rPr lang="en-US" altLang="ko-KR" sz="1200" b="0" i="0" dirty="0">
                <a:effectLst/>
                <a:latin typeface="ui-sans-serif"/>
              </a:rPr>
              <a:t>, </a:t>
            </a:r>
            <a:r>
              <a:rPr lang="ko-KR" altLang="en-US" sz="1200" b="0" i="0" dirty="0">
                <a:effectLst/>
                <a:latin typeface="ui-sans-serif"/>
              </a:rPr>
              <a:t>물리적 데이터에 기반하여 진행되었으며</a:t>
            </a:r>
            <a:r>
              <a:rPr lang="en-US" altLang="ko-KR" sz="1200" b="0" i="0" dirty="0">
                <a:effectLst/>
                <a:latin typeface="ui-sans-serif"/>
              </a:rPr>
              <a:t>, </a:t>
            </a:r>
            <a:r>
              <a:rPr lang="ko-KR" altLang="en-US" sz="1200" b="0" i="0" dirty="0">
                <a:effectLst/>
                <a:latin typeface="ui-sans-serif"/>
              </a:rPr>
              <a:t>자율주행차 도입에 따른 경제적 비용</a:t>
            </a:r>
            <a:r>
              <a:rPr lang="en-US" altLang="ko-KR" sz="1200" b="0" i="0" dirty="0">
                <a:effectLst/>
                <a:latin typeface="ui-sans-serif"/>
              </a:rPr>
              <a:t>, </a:t>
            </a:r>
            <a:r>
              <a:rPr lang="ko-KR" altLang="en-US" sz="1200" b="0" i="0" dirty="0">
                <a:effectLst/>
                <a:latin typeface="ui-sans-serif"/>
              </a:rPr>
              <a:t>사회적 수용성</a:t>
            </a:r>
            <a:r>
              <a:rPr lang="en-US" altLang="ko-KR" sz="1200" b="0" i="0" dirty="0">
                <a:effectLst/>
                <a:latin typeface="ui-sans-serif"/>
              </a:rPr>
              <a:t>, </a:t>
            </a:r>
            <a:r>
              <a:rPr lang="ko-KR" altLang="en-US" sz="1200" b="0" i="0" dirty="0">
                <a:effectLst/>
                <a:latin typeface="ui-sans-serif"/>
              </a:rPr>
              <a:t>운전자 및 보행자의 행동 변화 등 </a:t>
            </a:r>
            <a:r>
              <a:rPr lang="ko-KR" altLang="en-US" sz="1200" b="0" i="0" dirty="0" err="1">
                <a:effectLst/>
                <a:latin typeface="ui-sans-serif"/>
              </a:rPr>
              <a:t>비정량적</a:t>
            </a:r>
            <a:r>
              <a:rPr lang="ko-KR" altLang="en-US" sz="1200" b="0" i="0" dirty="0">
                <a:effectLst/>
                <a:latin typeface="ui-sans-serif"/>
              </a:rPr>
              <a:t> 요소를 충분히 고려하지 못함</a:t>
            </a:r>
            <a:endParaRPr lang="en-US" altLang="ko-KR" sz="1200" b="0" i="0" dirty="0">
              <a:effectLst/>
              <a:latin typeface="ui-sans-serif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5F317-9AD7-6F5E-D9CB-3A52A4233EF4}"/>
              </a:ext>
            </a:extLst>
          </p:cNvPr>
          <p:cNvSpPr txBox="1"/>
          <p:nvPr/>
        </p:nvSpPr>
        <p:spPr>
          <a:xfrm>
            <a:off x="488949" y="5371910"/>
            <a:ext cx="3938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사회적 요인과 경제적 요인의 배제</a:t>
            </a:r>
          </a:p>
        </p:txBody>
      </p:sp>
    </p:spTree>
    <p:extLst>
      <p:ext uri="{BB962C8B-B14F-4D97-AF65-F5344CB8AC3E}">
        <p14:creationId xmlns:p14="http://schemas.microsoft.com/office/powerpoint/2010/main" val="770214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8AD9A7-B44D-F199-E0C2-B8374330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r="9591"/>
          <a:stretch/>
        </p:blipFill>
        <p:spPr>
          <a:xfrm>
            <a:off x="-60562" y="-1"/>
            <a:ext cx="10691818" cy="75596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8F41F0-DF19-7307-82B5-A4477992387E}"/>
              </a:ext>
            </a:extLst>
          </p:cNvPr>
          <p:cNvSpPr txBox="1"/>
          <p:nvPr/>
        </p:nvSpPr>
        <p:spPr>
          <a:xfrm>
            <a:off x="146892" y="1325403"/>
            <a:ext cx="9261690" cy="90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감사합니다</a:t>
            </a:r>
            <a:endParaRPr lang="fr-FR" altLang="ko-Kore-KR" sz="1600" b="1" spc="-80" dirty="0">
              <a:gradFill flip="none" rotWithShape="1">
                <a:gsLst>
                  <a:gs pos="0">
                    <a:schemeClr val="bg1"/>
                  </a:gs>
                  <a:gs pos="100000">
                    <a:srgbClr val="00249C"/>
                  </a:gs>
                </a:gsLst>
                <a:lin ang="5400000" scaled="0"/>
                <a:tileRect/>
              </a:gradFill>
              <a:latin typeface="+mj-ea"/>
              <a:ea typeface="+mj-ea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982A2AD-4080-5781-BA20-CD25BD563D3B}"/>
              </a:ext>
            </a:extLst>
          </p:cNvPr>
          <p:cNvSpPr txBox="1"/>
          <p:nvPr/>
        </p:nvSpPr>
        <p:spPr>
          <a:xfrm>
            <a:off x="364793" y="2158020"/>
            <a:ext cx="4338320" cy="489558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905">
              <a:lnSpc>
                <a:spcPct val="150000"/>
              </a:lnSpc>
              <a:spcBef>
                <a:spcPts val="95"/>
              </a:spcBef>
            </a:pPr>
            <a:r>
              <a:rPr lang="ko-KR" altLang="en-US" sz="1050" spc="300" dirty="0">
                <a:solidFill>
                  <a:schemeClr val="bg2">
                    <a:lumMod val="90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연세대학교 도시공학과</a:t>
            </a:r>
            <a:endParaRPr lang="en-US" altLang="ko-KR" sz="1050" spc="300" dirty="0">
              <a:solidFill>
                <a:schemeClr val="bg2">
                  <a:lumMod val="90000"/>
                </a:schemeClr>
              </a:solidFill>
              <a:latin typeface="+mj-ea"/>
              <a:ea typeface="+mj-ea"/>
              <a:cs typeface="KoPubWorld돋움체 Medium" panose="00000600000000000000" pitchFamily="2" charset="-127"/>
            </a:endParaRPr>
          </a:p>
          <a:p>
            <a:pPr marL="1905">
              <a:lnSpc>
                <a:spcPct val="150000"/>
              </a:lnSpc>
              <a:spcBef>
                <a:spcPts val="95"/>
              </a:spcBef>
            </a:pPr>
            <a:r>
              <a:rPr lang="ko-KR" altLang="en-US" sz="1050" spc="300" dirty="0">
                <a:solidFill>
                  <a:schemeClr val="bg2">
                    <a:lumMod val="90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문찬우</a:t>
            </a:r>
            <a:r>
              <a:rPr lang="en-US" altLang="ko-KR" sz="1050" spc="300" dirty="0">
                <a:solidFill>
                  <a:schemeClr val="bg2">
                    <a:lumMod val="90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, </a:t>
            </a:r>
            <a:r>
              <a:rPr lang="ko-KR" altLang="en-US" sz="1050" spc="300" dirty="0">
                <a:solidFill>
                  <a:schemeClr val="bg2">
                    <a:lumMod val="90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이남기</a:t>
            </a:r>
            <a:r>
              <a:rPr lang="en-US" altLang="ko-KR" sz="1050" spc="300" dirty="0">
                <a:solidFill>
                  <a:schemeClr val="bg2">
                    <a:lumMod val="90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, </a:t>
            </a:r>
            <a:r>
              <a:rPr lang="ko-KR" altLang="en-US" sz="1050" spc="300" dirty="0">
                <a:solidFill>
                  <a:schemeClr val="bg2">
                    <a:lumMod val="90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한현준</a:t>
            </a:r>
            <a:endParaRPr lang="en-US" altLang="ko-KR" sz="1050" spc="300" dirty="0">
              <a:solidFill>
                <a:schemeClr val="bg2">
                  <a:lumMod val="90000"/>
                </a:schemeClr>
              </a:solidFill>
              <a:latin typeface="+mj-ea"/>
              <a:ea typeface="+mj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937F4-77EA-950A-555D-D68E2F884FF1}"/>
              </a:ext>
            </a:extLst>
          </p:cNvPr>
          <p:cNvSpPr txBox="1"/>
          <p:nvPr/>
        </p:nvSpPr>
        <p:spPr>
          <a:xfrm>
            <a:off x="144558" y="165303"/>
            <a:ext cx="4046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 err="1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rPr>
              <a:t>미래모빌리티</a:t>
            </a:r>
            <a:r>
              <a:rPr kumimoji="1" lang="ko-KR" altLang="en-US" sz="8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kumimoji="1" lang="en-US" altLang="ko-KR" sz="8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rPr>
              <a:t>CRP4760.01</a:t>
            </a:r>
            <a:endParaRPr kumimoji="1" lang="ko-Kore-KR" altLang="en-US" sz="800" dirty="0">
              <a:solidFill>
                <a:schemeClr val="bg1"/>
              </a:solidFill>
              <a:latin typeface="+mn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142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16474-791F-E92A-7DE7-7374A14B8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A7098D-C5E1-7AE7-5D0A-D04CC3F1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26E552-31DF-2A6F-69D1-03BA9F0F5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FEAEBD-1369-F108-7E0B-BC187FE0BD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/>
              <a:t>서론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056A13-EB6F-20CF-665A-5D014F2570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기술 동향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E77D1E-97F8-670C-09D8-8152EB2FC10D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D25F8024-05B0-87C9-752C-82D976CD7106}"/>
              </a:ext>
            </a:extLst>
          </p:cNvPr>
          <p:cNvSpPr txBox="1">
            <a:spLocks/>
          </p:cNvSpPr>
          <p:nvPr/>
        </p:nvSpPr>
        <p:spPr>
          <a:xfrm>
            <a:off x="412750" y="983685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자율 주행과 에너지 문제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11013-5BD7-4744-BFE9-2ABF3DE4FBFF}"/>
              </a:ext>
            </a:extLst>
          </p:cNvPr>
          <p:cNvSpPr txBox="1"/>
          <p:nvPr/>
        </p:nvSpPr>
        <p:spPr>
          <a:xfrm>
            <a:off x="814425" y="2532581"/>
            <a:ext cx="809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컴퓨팅 파워 소비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- </a:t>
            </a:r>
            <a:r>
              <a:rPr lang="ko-KR" altLang="en-US" sz="1200" dirty="0">
                <a:latin typeface="+mn-ea"/>
              </a:rPr>
              <a:t>지속 가능한 운영 위해 차량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대당 </a:t>
            </a:r>
            <a:r>
              <a:rPr lang="en-US" altLang="ko-KR" sz="1200" dirty="0">
                <a:latin typeface="+mn-ea"/>
              </a:rPr>
              <a:t>1.2 </a:t>
            </a:r>
            <a:r>
              <a:rPr lang="ko-KR" altLang="en-US" sz="1200" dirty="0">
                <a:latin typeface="+mn-ea"/>
              </a:rPr>
              <a:t>킬로와트 이하 전력 소비 필요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- </a:t>
            </a:r>
            <a:r>
              <a:rPr lang="ko-KR" altLang="en-US" sz="1200" dirty="0">
                <a:latin typeface="+mn-ea"/>
              </a:rPr>
              <a:t>센서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프로세서</a:t>
            </a:r>
            <a:r>
              <a:rPr lang="en-US" altLang="ko-KR" sz="1200" dirty="0">
                <a:latin typeface="+mn-ea"/>
              </a:rPr>
              <a:t>, AI </a:t>
            </a:r>
            <a:r>
              <a:rPr lang="ko-KR" altLang="en-US" sz="1200" dirty="0">
                <a:latin typeface="+mn-ea"/>
              </a:rPr>
              <a:t>알고리즘 구동에 막대한 에너지 소비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3B54A-3302-E708-A358-38C89D377329}"/>
              </a:ext>
            </a:extLst>
          </p:cNvPr>
          <p:cNvSpPr txBox="1"/>
          <p:nvPr/>
        </p:nvSpPr>
        <p:spPr>
          <a:xfrm>
            <a:off x="814425" y="3184925"/>
            <a:ext cx="760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에너지 소비 분야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- </a:t>
            </a:r>
            <a:r>
              <a:rPr lang="ko-KR" altLang="en-US" sz="1200" dirty="0">
                <a:latin typeface="+mn-ea"/>
              </a:rPr>
              <a:t>차량 센서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컴퓨팅 장치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기계 부품이 전체 에너지 대부분 차지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AE0925-5CA5-928C-CCF3-828968980492}"/>
              </a:ext>
            </a:extLst>
          </p:cNvPr>
          <p:cNvSpPr txBox="1"/>
          <p:nvPr/>
        </p:nvSpPr>
        <p:spPr>
          <a:xfrm>
            <a:off x="814425" y="4370285"/>
            <a:ext cx="643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하드웨어 효율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- </a:t>
            </a:r>
            <a:r>
              <a:rPr lang="ko-KR" altLang="en-US" sz="1200" dirty="0">
                <a:latin typeface="+mn-ea"/>
              </a:rPr>
              <a:t>매 </a:t>
            </a:r>
            <a:r>
              <a:rPr lang="en-US" altLang="ko-KR" sz="1200" dirty="0">
                <a:latin typeface="+mn-ea"/>
              </a:rPr>
              <a:t>1.1</a:t>
            </a:r>
            <a:r>
              <a:rPr lang="ko-KR" altLang="en-US" sz="1200" dirty="0">
                <a:latin typeface="+mn-ea"/>
              </a:rPr>
              <a:t>년마다 하드웨어 효율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배 개선 필요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- </a:t>
            </a:r>
            <a:r>
              <a:rPr lang="ko-KR" altLang="en-US" sz="1200" dirty="0">
                <a:latin typeface="+mn-ea"/>
              </a:rPr>
              <a:t>특수 목적 하드웨어 개발 필요성 대두</a:t>
            </a:r>
            <a:endParaRPr lang="en-US" altLang="ko-KR" sz="12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배터리 관리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- </a:t>
            </a:r>
            <a:r>
              <a:rPr lang="ko-KR" altLang="en-US" sz="1200" dirty="0">
                <a:latin typeface="+mn-ea"/>
              </a:rPr>
              <a:t>실시간 교통 상황에 따른 최적 베터리 사용 어려움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- </a:t>
            </a:r>
            <a:r>
              <a:rPr lang="ko-KR" altLang="en-US" sz="1200" dirty="0">
                <a:latin typeface="+mn-ea"/>
              </a:rPr>
              <a:t>주행 거리와 에너지 소비 균형 유지 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62378-15BE-BECD-F404-93A31155D58F}"/>
              </a:ext>
            </a:extLst>
          </p:cNvPr>
          <p:cNvSpPr txBox="1"/>
          <p:nvPr/>
        </p:nvSpPr>
        <p:spPr>
          <a:xfrm>
            <a:off x="110671" y="6939852"/>
            <a:ext cx="1058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Source : MIT News,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+mn-ea"/>
              </a:rPr>
              <a:t>Computers that power self-driving cars could be a huge driver of global carbon emissions (2023.01)</a:t>
            </a:r>
          </a:p>
          <a:p>
            <a:r>
              <a:rPr lang="en-US" altLang="ko-KR" sz="1200" i="0" dirty="0" err="1">
                <a:effectLst/>
                <a:latin typeface="+mn-ea"/>
              </a:rPr>
              <a:t>Nourbakhsh</a:t>
            </a:r>
            <a:r>
              <a:rPr lang="en-US" altLang="ko-KR" sz="1200" i="0" dirty="0">
                <a:effectLst/>
                <a:latin typeface="+mn-ea"/>
              </a:rPr>
              <a:t>, M., </a:t>
            </a:r>
            <a:r>
              <a:rPr lang="en-US" altLang="ko-KR" sz="1200" i="0" dirty="0" err="1">
                <a:effectLst/>
                <a:latin typeface="+mn-ea"/>
              </a:rPr>
              <a:t>Haghbayan</a:t>
            </a:r>
            <a:r>
              <a:rPr lang="en-US" altLang="ko-KR" sz="1200" i="0" dirty="0">
                <a:effectLst/>
                <a:latin typeface="+mn-ea"/>
              </a:rPr>
              <a:t>, M. H., &amp; </a:t>
            </a:r>
            <a:r>
              <a:rPr lang="en-US" altLang="ko-KR" sz="1200" i="0" dirty="0" err="1">
                <a:effectLst/>
                <a:latin typeface="+mn-ea"/>
              </a:rPr>
              <a:t>Plosila</a:t>
            </a:r>
            <a:r>
              <a:rPr lang="en-US" altLang="ko-KR" sz="1200" i="0" dirty="0">
                <a:effectLst/>
                <a:latin typeface="+mn-ea"/>
              </a:rPr>
              <a:t>, J. (2024). MAPS: Energy-Reliability Tradeoff Management in Autonomous Vehicles Through LLMs Penetrated Science. </a:t>
            </a:r>
            <a:r>
              <a:rPr lang="en-US" altLang="ko-KR" sz="1200" i="1" dirty="0" err="1">
                <a:effectLst/>
                <a:latin typeface="+mn-ea"/>
              </a:rPr>
              <a:t>arXiv</a:t>
            </a:r>
            <a:r>
              <a:rPr lang="en-US" altLang="ko-KR" sz="1200" i="1" dirty="0">
                <a:effectLst/>
                <a:latin typeface="+mn-ea"/>
              </a:rPr>
              <a:t> preprint arXiv:2409.06558</a:t>
            </a:r>
            <a:endParaRPr lang="en-US" altLang="ko-KR" sz="1200" i="1" dirty="0">
              <a:solidFill>
                <a:srgbClr val="333333"/>
              </a:solidFill>
              <a:effectLst/>
              <a:latin typeface="+mn-ea"/>
            </a:endParaRPr>
          </a:p>
          <a:p>
            <a:endParaRPr lang="en-US" altLang="ko-KR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2EBDF-67F9-C458-22FA-9D740D26870B}"/>
              </a:ext>
            </a:extLst>
          </p:cNvPr>
          <p:cNvSpPr txBox="1"/>
          <p:nvPr/>
        </p:nvSpPr>
        <p:spPr>
          <a:xfrm>
            <a:off x="814425" y="2227020"/>
            <a:ext cx="2185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에너지 소비 구조 문제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C0F9F-3149-22C5-B1BB-F2AD9537544B}"/>
              </a:ext>
            </a:extLst>
          </p:cNvPr>
          <p:cNvSpPr txBox="1"/>
          <p:nvPr/>
        </p:nvSpPr>
        <p:spPr>
          <a:xfrm>
            <a:off x="814425" y="4024030"/>
            <a:ext cx="2185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에너지 효율성 과제</a:t>
            </a:r>
          </a:p>
        </p:txBody>
      </p:sp>
    </p:spTree>
    <p:extLst>
      <p:ext uri="{BB962C8B-B14F-4D97-AF65-F5344CB8AC3E}">
        <p14:creationId xmlns:p14="http://schemas.microsoft.com/office/powerpoint/2010/main" val="403255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FD5C-F8CB-094F-A4B8-C92967835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CC035F-E18C-4BF9-A570-BCC4B12E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841B79-6C3F-6627-A4BD-B7CE2493F1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E9BF2B-EA25-5674-6F8A-99BCBABC20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/>
              <a:t>서론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C827FC-565E-E61A-23A1-8022E643A8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문제 제기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B8021D-15F2-2276-7058-A28DC6189541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A2E1D037-7FF6-A3EC-3412-0D222830EAFE}"/>
              </a:ext>
            </a:extLst>
          </p:cNvPr>
          <p:cNvSpPr txBox="1">
            <a:spLocks/>
          </p:cNvSpPr>
          <p:nvPr/>
        </p:nvSpPr>
        <p:spPr>
          <a:xfrm>
            <a:off x="412750" y="983685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에너지 소비와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DB007-FEB5-2C78-D57F-6CF301427764}"/>
              </a:ext>
            </a:extLst>
          </p:cNvPr>
          <p:cNvSpPr txBox="1"/>
          <p:nvPr/>
        </p:nvSpPr>
        <p:spPr>
          <a:xfrm>
            <a:off x="0" y="7008478"/>
            <a:ext cx="1200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Source : </a:t>
            </a:r>
            <a:r>
              <a:rPr lang="en-US" altLang="ko-KR" sz="1200" b="0" i="0" dirty="0">
                <a:effectLst/>
                <a:latin typeface="+mn-ea"/>
              </a:rPr>
              <a:t>Mitchell, O. (2018). Self-Driving Cars Have a Power Consumption Problem. The Robot Report.</a:t>
            </a:r>
          </a:p>
          <a:p>
            <a:r>
              <a:rPr lang="en-US" altLang="ko-KR" sz="1200" b="0" i="0" dirty="0" err="1">
                <a:effectLst/>
                <a:latin typeface="+mn-ea"/>
              </a:rPr>
              <a:t>Hillberg</a:t>
            </a:r>
            <a:r>
              <a:rPr lang="en-US" altLang="ko-KR" sz="1200" b="0" i="0" dirty="0">
                <a:effectLst/>
                <a:latin typeface="+mn-ea"/>
              </a:rPr>
              <a:t>, P., Santhanam, S., &amp; </a:t>
            </a:r>
            <a:r>
              <a:rPr lang="en-US" altLang="ko-KR" sz="1200" b="0" i="0" dirty="0" err="1">
                <a:effectLst/>
                <a:latin typeface="+mn-ea"/>
              </a:rPr>
              <a:t>Kaimal</a:t>
            </a:r>
            <a:r>
              <a:rPr lang="en-US" altLang="ko-KR" sz="1200" b="0" i="0" dirty="0">
                <a:effectLst/>
                <a:latin typeface="+mn-ea"/>
              </a:rPr>
              <a:t>, B. (2019, July). The hidden downsides of autonomous vehicles - and how to avoid them. World Economic Forum.</a:t>
            </a:r>
            <a:endParaRPr lang="en-US" altLang="ko-KR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B9278-C771-8F0D-EB3B-8AC7004DBA1C}"/>
              </a:ext>
            </a:extLst>
          </p:cNvPr>
          <p:cNvSpPr txBox="1"/>
          <p:nvPr/>
        </p:nvSpPr>
        <p:spPr>
          <a:xfrm>
            <a:off x="923114" y="2855029"/>
            <a:ext cx="880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>
                <a:latin typeface="+mn-ea"/>
              </a:rPr>
              <a:t>5G </a:t>
            </a:r>
            <a:r>
              <a:rPr lang="ko-KR" altLang="en-US" sz="1200" dirty="0">
                <a:latin typeface="+mn-ea"/>
              </a:rPr>
              <a:t>통신으로 인한 데이터 스트림 증가와 </a:t>
            </a:r>
            <a:r>
              <a:rPr lang="ko-KR" altLang="en-US" sz="1200" dirty="0" err="1">
                <a:latin typeface="+mn-ea"/>
              </a:rPr>
              <a:t>온보드</a:t>
            </a:r>
            <a:r>
              <a:rPr lang="ko-KR" altLang="en-US" sz="1200" dirty="0">
                <a:latin typeface="+mn-ea"/>
              </a:rPr>
              <a:t> 시스템 전력 소비 증가</a:t>
            </a:r>
            <a:endParaRPr lang="en-US" altLang="ko-KR" sz="12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+mn-ea"/>
              </a:rPr>
              <a:t>편리한 통근으로 인한 이동 거리 증가 예상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DEB70-7B2C-B1E0-39D4-486118FDF5E4}"/>
              </a:ext>
            </a:extLst>
          </p:cNvPr>
          <p:cNvSpPr txBox="1"/>
          <p:nvPr/>
        </p:nvSpPr>
        <p:spPr>
          <a:xfrm>
            <a:off x="973325" y="4364900"/>
            <a:ext cx="880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>
                <a:latin typeface="+mn-ea"/>
              </a:rPr>
              <a:t>2017</a:t>
            </a:r>
            <a:r>
              <a:rPr lang="ko-KR" altLang="en-US" sz="1200" dirty="0">
                <a:latin typeface="+mn-ea"/>
              </a:rPr>
              <a:t>년 기준 재생에너지 전체 에너지 생산의 </a:t>
            </a:r>
            <a:r>
              <a:rPr lang="en-US" altLang="ko-KR" sz="1200" dirty="0">
                <a:latin typeface="+mn-ea"/>
              </a:rPr>
              <a:t>11%</a:t>
            </a:r>
            <a:r>
              <a:rPr lang="ko-KR" altLang="en-US" sz="1200" dirty="0">
                <a:latin typeface="+mn-ea"/>
              </a:rPr>
              <a:t>에 불과</a:t>
            </a:r>
            <a:endParaRPr lang="en-US" altLang="ko-KR" sz="12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+mn-ea"/>
              </a:rPr>
              <a:t>전기차 증가에 따른 전력 수요 증가 대응 인프라 부족</a:t>
            </a:r>
            <a:endParaRPr lang="en-US" altLang="ko-KR" sz="12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+mn-ea"/>
              </a:rPr>
              <a:t>전기 및 하이브리드 차량 생산에 필요한 희토류 원소 해외 의존도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C3DE-DE6C-CF4E-31D0-D33FB9057842}"/>
              </a:ext>
            </a:extLst>
          </p:cNvPr>
          <p:cNvSpPr txBox="1"/>
          <p:nvPr/>
        </p:nvSpPr>
        <p:spPr>
          <a:xfrm>
            <a:off x="923114" y="2547252"/>
            <a:ext cx="2185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전력 수요 증가 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858CD-27BA-4F46-B6A4-BE2405798410}"/>
              </a:ext>
            </a:extLst>
          </p:cNvPr>
          <p:cNvSpPr txBox="1"/>
          <p:nvPr/>
        </p:nvSpPr>
        <p:spPr>
          <a:xfrm>
            <a:off x="923114" y="4016005"/>
            <a:ext cx="2185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에너지 인프라 문제</a:t>
            </a:r>
          </a:p>
        </p:txBody>
      </p:sp>
    </p:spTree>
    <p:extLst>
      <p:ext uri="{BB962C8B-B14F-4D97-AF65-F5344CB8AC3E}">
        <p14:creationId xmlns:p14="http://schemas.microsoft.com/office/powerpoint/2010/main" val="338858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B77B5-B404-1287-C038-9308F967F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9C0D42-8BF9-FDD8-DE45-9452B4CC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6DF115-CC94-1E16-75B3-9BA7AC4DD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A2A75A-0F0B-3061-9029-9A09E93DEF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/>
              <a:t>서론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91FBE5-D852-0A75-2093-303F6FC58A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문제 제기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02FD2-1856-D418-066C-0C1DA7EDB30B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3994F373-3185-8663-DC85-50E3263C3E95}"/>
              </a:ext>
            </a:extLst>
          </p:cNvPr>
          <p:cNvSpPr txBox="1">
            <a:spLocks/>
          </p:cNvSpPr>
          <p:nvPr/>
        </p:nvSpPr>
        <p:spPr>
          <a:xfrm>
            <a:off x="412750" y="983685"/>
            <a:ext cx="3302000" cy="3725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rgbClr val="00249C"/>
                </a:solidFill>
                <a:latin typeface="+mj-ea"/>
                <a:ea typeface="+mj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자율주행 차량 에너지 분류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8B168-625B-9A77-2C34-9E7C8BDAA1D8}"/>
              </a:ext>
            </a:extLst>
          </p:cNvPr>
          <p:cNvSpPr txBox="1"/>
          <p:nvPr/>
        </p:nvSpPr>
        <p:spPr>
          <a:xfrm>
            <a:off x="0" y="7008478"/>
            <a:ext cx="1200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Source : </a:t>
            </a:r>
            <a:r>
              <a:rPr lang="en-US" altLang="ko-KR" sz="1200" b="0" i="0" dirty="0">
                <a:effectLst/>
                <a:latin typeface="+mn-ea"/>
              </a:rPr>
              <a:t>Mitchell, O. (2018). Self-Driving Cars Have a Power Consumption Problem. The Robot Report.</a:t>
            </a:r>
          </a:p>
          <a:p>
            <a:r>
              <a:rPr lang="en-US" altLang="ko-KR" sz="1200" b="0" i="0" dirty="0" err="1">
                <a:effectLst/>
                <a:latin typeface="+mn-ea"/>
              </a:rPr>
              <a:t>Hillberg</a:t>
            </a:r>
            <a:r>
              <a:rPr lang="en-US" altLang="ko-KR" sz="1200" b="0" i="0" dirty="0">
                <a:effectLst/>
                <a:latin typeface="+mn-ea"/>
              </a:rPr>
              <a:t>, P., Santhanam, S., &amp; </a:t>
            </a:r>
            <a:r>
              <a:rPr lang="en-US" altLang="ko-KR" sz="1200" b="0" i="0" dirty="0" err="1">
                <a:effectLst/>
                <a:latin typeface="+mn-ea"/>
              </a:rPr>
              <a:t>Kaimal</a:t>
            </a:r>
            <a:r>
              <a:rPr lang="en-US" altLang="ko-KR" sz="1200" b="0" i="0" dirty="0">
                <a:effectLst/>
                <a:latin typeface="+mn-ea"/>
              </a:rPr>
              <a:t>, B. (2019, July). The hidden downsides of autonomous vehicles - and how to avoid them. World Economic Forum.</a:t>
            </a:r>
            <a:endParaRPr lang="en-US" altLang="ko-KR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2CED2-453A-6178-F28A-9D02B6844E3A}"/>
              </a:ext>
            </a:extLst>
          </p:cNvPr>
          <p:cNvSpPr txBox="1"/>
          <p:nvPr/>
        </p:nvSpPr>
        <p:spPr>
          <a:xfrm>
            <a:off x="5661351" y="2603241"/>
            <a:ext cx="1768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공급자 관점 에너지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도로 인프라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충전소 등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428B4-AAF3-0111-1FCF-5EED099DAA4D}"/>
              </a:ext>
            </a:extLst>
          </p:cNvPr>
          <p:cNvSpPr txBox="1"/>
          <p:nvPr/>
        </p:nvSpPr>
        <p:spPr>
          <a:xfrm>
            <a:off x="8292166" y="2603241"/>
            <a:ext cx="152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운전자 관점 에너지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충전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8A382-EC73-EE30-B4FB-24FE2744C802}"/>
              </a:ext>
            </a:extLst>
          </p:cNvPr>
          <p:cNvSpPr txBox="1"/>
          <p:nvPr/>
        </p:nvSpPr>
        <p:spPr>
          <a:xfrm>
            <a:off x="1529168" y="1971987"/>
            <a:ext cx="2660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차량을 생산할 때 드는 에너지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178462-0610-6E08-5D55-A4C16ADA2917}"/>
              </a:ext>
            </a:extLst>
          </p:cNvPr>
          <p:cNvSpPr txBox="1"/>
          <p:nvPr/>
        </p:nvSpPr>
        <p:spPr>
          <a:xfrm>
            <a:off x="6502587" y="1971987"/>
            <a:ext cx="2660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차량을 운용할 때 드는 에너지</a:t>
            </a:r>
          </a:p>
        </p:txBody>
      </p:sp>
      <p:pic>
        <p:nvPicPr>
          <p:cNvPr id="2050" name="Picture 2" descr="2022년 한국 자동차 생산 3년 연속 글로벌 5위 &lt; 월드 뉴스 &lt; 뉴스 &lt; 기사본문 - 오토뷰">
            <a:extLst>
              <a:ext uri="{FF2B5EF4-FFF2-40B4-BE49-F238E27FC236}">
                <a16:creationId xmlns:a16="http://schemas.microsoft.com/office/drawing/2014/main" id="{BDC98BE2-972B-8069-D451-4C7B9DEB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30" y="2752890"/>
            <a:ext cx="4342533" cy="285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교통 인프라 - 위키원">
            <a:extLst>
              <a:ext uri="{FF2B5EF4-FFF2-40B4-BE49-F238E27FC236}">
                <a16:creationId xmlns:a16="http://schemas.microsoft.com/office/drawing/2014/main" id="{6118D4AD-B9BC-5E03-204A-5933B9F4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94" y="3353497"/>
            <a:ext cx="2363956" cy="15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충전 힘들어요&quot; 전기차 충전기술, 어디까지 왔나? &lt; 배터리 &lt; 모빌리티·배터리 &lt; 기사본문 - 테크월드뉴스 - 김승훈 기자">
            <a:extLst>
              <a:ext uri="{FF2B5EF4-FFF2-40B4-BE49-F238E27FC236}">
                <a16:creationId xmlns:a16="http://schemas.microsoft.com/office/drawing/2014/main" id="{BBB0CA52-F01E-1CE6-93FA-1416E1630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743" y="3328483"/>
            <a:ext cx="2288351" cy="152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862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44CB3-AE68-6DBF-39A8-94B69AED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623329-7E8F-1AF3-4AD7-203202C7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BC59-78F6-4943-8DEE-6C5834C68B5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7228D-547B-805F-122E-400B982D6E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CECEF0-8544-BF1C-4F2E-6C3317E8C3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/>
              <a:t>서론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6B4CA3-346A-CE53-2F76-3E50EDDA8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문제 제기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292AA4-3E43-6E15-592E-77BBBEFB0A30}"/>
              </a:ext>
            </a:extLst>
          </p:cNvPr>
          <p:cNvSpPr/>
          <p:nvPr/>
        </p:nvSpPr>
        <p:spPr>
          <a:xfrm>
            <a:off x="6639982" y="-1740300"/>
            <a:ext cx="3822700" cy="1635681"/>
          </a:xfrm>
          <a:prstGeom prst="rect">
            <a:avLst/>
          </a:prstGeom>
          <a:solidFill>
            <a:srgbClr val="FDFC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사진 대상지가 아닌 검토범위가 들어간 사진으로 교체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82676-0A0B-90D2-07DD-EB4C595E07B7}"/>
              </a:ext>
            </a:extLst>
          </p:cNvPr>
          <p:cNvSpPr txBox="1"/>
          <p:nvPr/>
        </p:nvSpPr>
        <p:spPr>
          <a:xfrm>
            <a:off x="685736" y="1743152"/>
            <a:ext cx="880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자율주행차량 발전 동향 반영하고 있지 않음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E6D62-16BF-B690-5D8D-0C69B078ED71}"/>
              </a:ext>
            </a:extLst>
          </p:cNvPr>
          <p:cNvSpPr txBox="1"/>
          <p:nvPr/>
        </p:nvSpPr>
        <p:spPr>
          <a:xfrm>
            <a:off x="318621" y="1435375"/>
            <a:ext cx="2660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86E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서울특별시 지역에너지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28C32-3704-5315-48BB-C0D266EF0556}"/>
              </a:ext>
            </a:extLst>
          </p:cNvPr>
          <p:cNvSpPr txBox="1"/>
          <p:nvPr/>
        </p:nvSpPr>
        <p:spPr>
          <a:xfrm>
            <a:off x="945356" y="3456671"/>
            <a:ext cx="880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최근 기술 동향에 따르면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기술은 빠르게 고도화되고 더 빠르게 상용화를 마주할 수 있음</a:t>
            </a:r>
          </a:p>
          <a:p>
            <a:pPr algn="ctr"/>
            <a:endParaRPr lang="ko-KR" altLang="en-US" sz="1200" dirty="0"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latin typeface="+mj-ea"/>
                <a:ea typeface="+mj-ea"/>
              </a:rPr>
              <a:t>2040</a:t>
            </a:r>
            <a:r>
              <a:rPr lang="ko-KR" altLang="en-US" sz="1200" dirty="0">
                <a:latin typeface="+mj-ea"/>
                <a:ea typeface="+mj-ea"/>
              </a:rPr>
              <a:t>년까지 전기차 보급률 </a:t>
            </a:r>
            <a:r>
              <a:rPr lang="en-US" altLang="ko-KR" sz="1200" dirty="0">
                <a:latin typeface="+mj-ea"/>
                <a:ea typeface="+mj-ea"/>
              </a:rPr>
              <a:t>50%</a:t>
            </a:r>
            <a:r>
              <a:rPr lang="ko-KR" altLang="en-US" sz="1200" dirty="0">
                <a:latin typeface="+mj-ea"/>
                <a:ea typeface="+mj-ea"/>
              </a:rPr>
              <a:t>에 맞추어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자율주행차량이 도입이 된다면 에너지 공급 부족 사태 발생 가능성 존재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31C371-D3FF-6006-1FE8-05436476FD39}"/>
              </a:ext>
            </a:extLst>
          </p:cNvPr>
          <p:cNvSpPr/>
          <p:nvPr/>
        </p:nvSpPr>
        <p:spPr>
          <a:xfrm>
            <a:off x="413543" y="6038506"/>
            <a:ext cx="9866313" cy="626921"/>
          </a:xfrm>
          <a:prstGeom prst="rect">
            <a:avLst/>
          </a:prstGeom>
          <a:gradFill>
            <a:gsLst>
              <a:gs pos="0">
                <a:srgbClr val="0047BB"/>
              </a:gs>
              <a:gs pos="29400">
                <a:srgbClr val="0464BB"/>
              </a:gs>
              <a:gs pos="100000">
                <a:srgbClr val="0CA9BB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에너지 공급 계획과 </a:t>
            </a:r>
            <a:r>
              <a:rPr lang="ko-KR" altLang="en-US" sz="2000" dirty="0" err="1">
                <a:latin typeface="+mj-ea"/>
                <a:ea typeface="+mj-ea"/>
              </a:rPr>
              <a:t>자율주행차령</a:t>
            </a:r>
            <a:r>
              <a:rPr lang="ko-KR" altLang="en-US" sz="2000" dirty="0">
                <a:latin typeface="+mj-ea"/>
                <a:ea typeface="+mj-ea"/>
              </a:rPr>
              <a:t> 수요를 검토하여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계획 타당성을 평가하고 필요시 대안마련이 요구됨</a:t>
            </a:r>
          </a:p>
        </p:txBody>
      </p:sp>
    </p:spTree>
    <p:extLst>
      <p:ext uri="{BB962C8B-B14F-4D97-AF65-F5344CB8AC3E}">
        <p14:creationId xmlns:p14="http://schemas.microsoft.com/office/powerpoint/2010/main" val="90547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4">
      <a:majorFont>
        <a:latin typeface="Aptos Display"/>
        <a:ea typeface="Noto Sans KR SemiBold"/>
        <a:cs typeface=""/>
      </a:majorFont>
      <a:minorFont>
        <a:latin typeface="Aptos"/>
        <a:ea typeface="Noto Sans KR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3843</TotalTime>
  <Words>5699</Words>
  <Application>Microsoft Office PowerPoint</Application>
  <PresentationFormat>사용자 지정</PresentationFormat>
  <Paragraphs>943</Paragraphs>
  <Slides>52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6" baseType="lpstr">
      <vt:lpstr>Arial Unicode MS</vt:lpstr>
      <vt:lpstr>KoPubWorld돋움체 Bold</vt:lpstr>
      <vt:lpstr>KoPubWorld돋움체 Medium</vt:lpstr>
      <vt:lpstr>Nanum Square</vt:lpstr>
      <vt:lpstr>Noto Sans KR ExtraBold</vt:lpstr>
      <vt:lpstr>Noto Sans KR Medium</vt:lpstr>
      <vt:lpstr>SUIT Variable</vt:lpstr>
      <vt:lpstr>ui-sans-serif</vt:lpstr>
      <vt:lpstr>맑은 고딕</vt:lpstr>
      <vt:lpstr>Aptos</vt:lpstr>
      <vt:lpstr>Aptos Display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한현준</dc:creator>
  <cp:lastModifiedBy>찬우 문</cp:lastModifiedBy>
  <cp:revision>148</cp:revision>
  <cp:lastPrinted>2024-11-23T15:13:42Z</cp:lastPrinted>
  <dcterms:created xsi:type="dcterms:W3CDTF">2024-04-22T05:43:02Z</dcterms:created>
  <dcterms:modified xsi:type="dcterms:W3CDTF">2024-11-27T02:29:21Z</dcterms:modified>
</cp:coreProperties>
</file>